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92" r:id="rId2"/>
    <p:sldId id="402" r:id="rId3"/>
    <p:sldId id="535" r:id="rId4"/>
    <p:sldId id="556" r:id="rId5"/>
    <p:sldId id="573" r:id="rId6"/>
  </p:sldIdLst>
  <p:sldSz cx="12192000" cy="6858000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006BE"/>
    <a:srgbClr val="FCC48C"/>
    <a:srgbClr val="F25600"/>
    <a:srgbClr val="F79A1D"/>
    <a:srgbClr val="D24B00"/>
    <a:srgbClr val="FF6600"/>
    <a:srgbClr val="F7B9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46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65E0F3C-182B-6C41-9C11-6CE457AC753C}" type="datetimeFigureOut">
              <a:rPr lang="pt-BR"/>
              <a:pPr>
                <a:defRPr/>
              </a:pPr>
              <a:t>17/05/16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7956E8E-B634-4140-827C-69171F8A4D8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864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39382D1E-DC4D-C048-BBEC-77BABA750006}" type="datetimeFigureOut">
              <a:rPr lang="pt-BR"/>
              <a:pPr>
                <a:defRPr/>
              </a:pPr>
              <a:t>17/05/16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04AAFF3F-0689-A949-A47A-D73E09B6199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69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110A02F-66A0-C045-BD0E-0DB6DC4B0F8F}" type="slidenum">
              <a:rPr lang="pt-BR" sz="1300"/>
              <a:pPr eaLnBrk="1" hangingPunct="1"/>
              <a:t>2</a:t>
            </a:fld>
            <a:endParaRPr lang="pt-BR" sz="13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9700" y="768350"/>
            <a:ext cx="6823075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39FBF7-FEFA-1C48-AF42-7C73759E8E19}" type="slidenum">
              <a:rPr lang="pt-BR" sz="1200">
                <a:cs typeface="Arial" charset="0"/>
              </a:rPr>
              <a:pPr eaLnBrk="1" hangingPunct="1"/>
              <a:t>3</a:t>
            </a:fld>
            <a:endParaRPr lang="pt-BR" sz="1200">
              <a:cs typeface="Arial" charset="0"/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9938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B13E111-084A-6E46-97A9-FADD5517E834}" type="slidenum">
              <a:rPr lang="pt-BR" sz="1200">
                <a:cs typeface="Arial" charset="0"/>
              </a:rPr>
              <a:pPr eaLnBrk="1" hangingPunct="1"/>
              <a:t>4</a:t>
            </a:fld>
            <a:endParaRPr lang="pt-BR" sz="1200">
              <a:cs typeface="Arial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9938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2BED4F-1245-A941-B838-E7149145FA08}" type="slidenum">
              <a:rPr lang="pt-BR" sz="1200">
                <a:cs typeface="Arial" charset="0"/>
              </a:rPr>
              <a:pPr eaLnBrk="1" hangingPunct="1"/>
              <a:t>5</a:t>
            </a:fld>
            <a:endParaRPr lang="pt-BR" sz="1200">
              <a:cs typeface="Arial" charset="0"/>
            </a:endParaRPr>
          </a:p>
        </p:txBody>
      </p:sp>
      <p:sp>
        <p:nvSpPr>
          <p:cNvPr id="32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41288" y="769938"/>
            <a:ext cx="6821487" cy="3838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0075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ages7.alphacoders.com/419/419726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9"/>
          <p:cNvSpPr/>
          <p:nvPr userDrawn="1"/>
        </p:nvSpPr>
        <p:spPr>
          <a:xfrm>
            <a:off x="0" y="4502150"/>
            <a:ext cx="12190413" cy="1016000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+mj-lt"/>
            </a:endParaRPr>
          </a:p>
        </p:txBody>
      </p:sp>
      <p:sp>
        <p:nvSpPr>
          <p:cNvPr id="6" name="Retângulo 8"/>
          <p:cNvSpPr/>
          <p:nvPr userDrawn="1"/>
        </p:nvSpPr>
        <p:spPr>
          <a:xfrm>
            <a:off x="4397375" y="5518150"/>
            <a:ext cx="7794625" cy="527050"/>
          </a:xfrm>
          <a:prstGeom prst="rect">
            <a:avLst/>
          </a:prstGeom>
          <a:solidFill>
            <a:schemeClr val="accent1">
              <a:lumMod val="5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tângulo 9"/>
          <p:cNvSpPr/>
          <p:nvPr userDrawn="1"/>
        </p:nvSpPr>
        <p:spPr>
          <a:xfrm>
            <a:off x="0" y="5518150"/>
            <a:ext cx="4397375" cy="271463"/>
          </a:xfrm>
          <a:prstGeom prst="rect">
            <a:avLst/>
          </a:prstGeom>
          <a:solidFill>
            <a:schemeClr val="bg1">
              <a:lumMod val="65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7" y="4501613"/>
            <a:ext cx="12190413" cy="1016191"/>
          </a:xfrm>
        </p:spPr>
        <p:txBody>
          <a:bodyPr>
            <a:noAutofit/>
          </a:bodyPr>
          <a:lstStyle>
            <a:lvl1pPr algn="ctr">
              <a:defRPr sz="6000">
                <a:latin typeface="+mj-lt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97829" y="5517804"/>
            <a:ext cx="7794170" cy="527201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3F9AF-B5D7-6945-BDE5-900FB761369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874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0" t="33022" r="1875" b="2223"/>
          <a:stretch>
            <a:fillRect/>
          </a:stretch>
        </p:blipFill>
        <p:spPr bwMode="auto">
          <a:xfrm>
            <a:off x="8905875" y="1765300"/>
            <a:ext cx="328612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1" t="28966" r="2586" b="24828"/>
          <a:stretch>
            <a:fillRect/>
          </a:stretch>
        </p:blipFill>
        <p:spPr bwMode="auto">
          <a:xfrm>
            <a:off x="8013700" y="1276350"/>
            <a:ext cx="394176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/>
          </p:cNvPicPr>
          <p:nvPr userDrawn="1"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 l="62180" t="36092" r="23448" b="38229"/>
          <a:stretch/>
        </p:blipFill>
        <p:spPr>
          <a:xfrm>
            <a:off x="8733704" y="1751286"/>
            <a:ext cx="1314188" cy="1761073"/>
          </a:xfrm>
          <a:prstGeom prst="rect">
            <a:avLst/>
          </a:prstGeom>
        </p:spPr>
      </p:pic>
      <p:sp>
        <p:nvSpPr>
          <p:cNvPr id="7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838201" y="1143000"/>
            <a:ext cx="7659022" cy="5033963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8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02B12-7459-A443-9FE3-228C8FA3AF9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01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gendor.com.br/blog/wp-content/uploads/2012/08/processo-de-vendas-util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52400"/>
            <a:ext cx="6705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838201" y="1143000"/>
            <a:ext cx="5798573" cy="5033963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17FF7-8146-6247-8C90-7ECEB6F931C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593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 com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5" name="Espaço Reservado para Data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55D3-CBFF-5248-8D67-8E0BEF5DA54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729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em branco com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9"/>
          <p:cNvSpPr/>
          <p:nvPr userDrawn="1"/>
        </p:nvSpPr>
        <p:spPr>
          <a:xfrm>
            <a:off x="4397375" y="817563"/>
            <a:ext cx="7794625" cy="34448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5"/>
          </p:nvPr>
        </p:nvSpPr>
        <p:spPr>
          <a:xfrm>
            <a:off x="838200" y="1424022"/>
            <a:ext cx="10515600" cy="4752941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6"/>
          </p:nvPr>
        </p:nvSpPr>
        <p:spPr>
          <a:xfrm>
            <a:off x="4397829" y="817563"/>
            <a:ext cx="7794171" cy="345112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2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C11C6-DFE6-2B43-BF5A-73FD065E90F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337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2FC3F-CDC6-544E-849E-EBB89891B3E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02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236172"/>
            <a:ext cx="10515600" cy="6069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4038600" y="3695700"/>
            <a:ext cx="7315200" cy="2514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B596E-E1CA-7345-83A8-F641FC4651E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0554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9196388" y="6583363"/>
            <a:ext cx="2749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pt-BR" sz="900" smtClean="0">
                <a:solidFill>
                  <a:schemeClr val="accent2"/>
                </a:solidFill>
                <a:cs typeface="Arial" charset="0"/>
              </a:rPr>
              <a:t>COPYRIGHT </a:t>
            </a:r>
            <a:r>
              <a:rPr lang="en-US" sz="900" baseline="-25000" smtClean="0">
                <a:solidFill>
                  <a:schemeClr val="accent2"/>
                </a:solidFill>
                <a:cs typeface="Arial" charset="0"/>
              </a:rPr>
              <a:t>© PROPRIETARY INFORMATION’</a:t>
            </a:r>
          </a:p>
        </p:txBody>
      </p:sp>
    </p:spTree>
    <p:extLst>
      <p:ext uri="{BB962C8B-B14F-4D97-AF65-F5344CB8AC3E}">
        <p14:creationId xmlns:p14="http://schemas.microsoft.com/office/powerpoint/2010/main" val="94262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\\psf\Home\Dropbox\Trabalho\2013 DGAZ\TUG\JPEG\S17_02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-1588"/>
            <a:ext cx="9142412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9"/>
          <p:cNvSpPr/>
          <p:nvPr userDrawn="1"/>
        </p:nvSpPr>
        <p:spPr>
          <a:xfrm>
            <a:off x="0" y="222250"/>
            <a:ext cx="12190413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838200" y="1143000"/>
            <a:ext cx="8064500" cy="5033963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61034-C91C-8145-881D-FD844AC9A35F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2063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ito da sol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D72D-2252-8043-A810-D1C919FE8EC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26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opo sem animaç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pic>
        <p:nvPicPr>
          <p:cNvPr id="5" name="Picture 2" descr="\\psf\Home\Dropbox\Trabalho\2013 DGAZ\TUG\PNG\S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/>
          <a:stretch>
            <a:fillRect/>
          </a:stretch>
        </p:blipFill>
        <p:spPr bwMode="auto">
          <a:xfrm>
            <a:off x="8140700" y="0"/>
            <a:ext cx="405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838200" y="1143000"/>
            <a:ext cx="8064500" cy="5033963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6AD5B-AA2C-AC42-A861-E59370B907A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7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copo com anim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f\Home\Dropbox\Trabalho\2013 DGAZ\TUG\PNG\S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b="35001"/>
          <a:stretch>
            <a:fillRect/>
          </a:stretch>
        </p:blipFill>
        <p:spPr bwMode="auto">
          <a:xfrm>
            <a:off x="8197850" y="846138"/>
            <a:ext cx="40513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\\psf\Home\Dropbox\Trabalho\2013 DGAZ\TUG\PNG\S06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/>
          </a:blip>
          <a:srcRect l="55698" t="33212" b="-434"/>
          <a:stretch/>
        </p:blipFill>
        <p:spPr bwMode="auto">
          <a:xfrm>
            <a:off x="8221711" y="2393998"/>
            <a:ext cx="4051005" cy="4610100"/>
          </a:xfrm>
          <a:prstGeom prst="rect">
            <a:avLst/>
          </a:prstGeom>
          <a:noFill/>
          <a:scene3d>
            <a:camera prst="orthographicFront">
              <a:rot lat="0" lon="0" rev="21570000"/>
            </a:camera>
            <a:lightRig rig="threePt" dir="t"/>
          </a:scene3d>
          <a:extLst/>
        </p:spPr>
      </p:pic>
      <p:sp>
        <p:nvSpPr>
          <p:cNvPr id="6" name="Retângulo 8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15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838200" y="1143000"/>
            <a:ext cx="8064500" cy="5033963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50E6-1C09-7C48-B2CA-C5DC26138FD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47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5D67A-FAD9-5D43-BC51-458CBA55B69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785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lhamento das etap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3451122" y="3318387"/>
            <a:ext cx="7902677" cy="2858576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27902-B2F0-AB4A-BB38-B0ADED579ED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795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ferenci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5" b="32156"/>
          <a:stretch>
            <a:fillRect/>
          </a:stretch>
        </p:blipFill>
        <p:spPr bwMode="auto">
          <a:xfrm>
            <a:off x="6935788" y="3757613"/>
            <a:ext cx="5256212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838200" y="1143000"/>
            <a:ext cx="10515600" cy="5033963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DBB6-E5F5-8948-A337-5A501D1FCFD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29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s para dimension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PS\Google Drive\GPS\Apresentação_Produtividade\Imagens\questi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1" r="23557"/>
          <a:stretch>
            <a:fillRect/>
          </a:stretch>
        </p:blipFill>
        <p:spPr bwMode="auto">
          <a:xfrm>
            <a:off x="9925050" y="3095625"/>
            <a:ext cx="227171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9"/>
          <p:cNvSpPr/>
          <p:nvPr userDrawn="1"/>
        </p:nvSpPr>
        <p:spPr>
          <a:xfrm>
            <a:off x="1588" y="222250"/>
            <a:ext cx="12190412" cy="647700"/>
          </a:xfrm>
          <a:prstGeom prst="rect">
            <a:avLst/>
          </a:prstGeom>
          <a:solidFill>
            <a:schemeClr val="bg1">
              <a:lumMod val="65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03" rIns="91406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>
              <a:latin typeface="+mj-lt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7" name="Espaço Reservado para Texto 8"/>
          <p:cNvSpPr>
            <a:spLocks noGrp="1"/>
          </p:cNvSpPr>
          <p:nvPr>
            <p:ph type="body" sz="quarter" idx="13"/>
          </p:nvPr>
        </p:nvSpPr>
        <p:spPr>
          <a:xfrm>
            <a:off x="838200" y="1143000"/>
            <a:ext cx="9087465" cy="5033963"/>
          </a:xfrm>
        </p:spPr>
        <p:txBody>
          <a:bodyPr anchor="ctr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>
              <a:defRPr baseline="0"/>
            </a:lvl2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Data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F141-F80C-4D46-9E9B-3E65C88507C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019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838200" y="1143000"/>
            <a:ext cx="10515600" cy="503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endParaRPr lang="pt-BR"/>
          </a:p>
          <a:p>
            <a:pPr lvl="3"/>
            <a:endParaRPr lang="pt-BR"/>
          </a:p>
          <a:p>
            <a:pPr lvl="4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30175" y="6459538"/>
            <a:ext cx="181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09813" y="6459538"/>
            <a:ext cx="7572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0245725" y="6459538"/>
            <a:ext cx="181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 Light" charset="0"/>
                <a:cs typeface="Arial" charset="0"/>
              </a:defRPr>
            </a:lvl1pPr>
          </a:lstStyle>
          <a:p>
            <a:pPr>
              <a:defRPr/>
            </a:pPr>
            <a:fld id="{D4473373-10A3-D74F-9606-A4056BDC534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  <p:sp>
        <p:nvSpPr>
          <p:cNvPr id="103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50900" y="242888"/>
            <a:ext cx="10515600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942" r:id="rId1"/>
    <p:sldLayoutId id="2147488943" r:id="rId2"/>
    <p:sldLayoutId id="2147488944" r:id="rId3"/>
    <p:sldLayoutId id="2147488945" r:id="rId4"/>
    <p:sldLayoutId id="2147488946" r:id="rId5"/>
    <p:sldLayoutId id="2147488947" r:id="rId6"/>
    <p:sldLayoutId id="2147488948" r:id="rId7"/>
    <p:sldLayoutId id="2147488949" r:id="rId8"/>
    <p:sldLayoutId id="2147488950" r:id="rId9"/>
    <p:sldLayoutId id="2147488951" r:id="rId10"/>
    <p:sldLayoutId id="2147488952" r:id="rId11"/>
    <p:sldLayoutId id="2147488953" r:id="rId12"/>
    <p:sldLayoutId id="2147488954" r:id="rId13"/>
    <p:sldLayoutId id="2147488955" r:id="rId14"/>
    <p:sldLayoutId id="2147488941" r:id="rId15"/>
    <p:sldLayoutId id="2147488957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" charset="0"/>
        <a:buChar char="§"/>
        <a:defRPr sz="2200" kern="1200">
          <a:solidFill>
            <a:srgbClr val="002060"/>
          </a:solidFill>
          <a:latin typeface="+mj-lt"/>
          <a:ea typeface="ＭＳ Ｐゴシック" charset="0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charset="0"/>
        <a:buChar char="-"/>
        <a:defRPr sz="2000" kern="1200">
          <a:solidFill>
            <a:srgbClr val="002060"/>
          </a:solidFill>
          <a:latin typeface="+mj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charset="0"/>
        <a:buChar char="▪"/>
        <a:defRPr kern="1200">
          <a:solidFill>
            <a:srgbClr val="002060"/>
          </a:solidFill>
          <a:latin typeface="+mj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 Light" charset="0"/>
        <a:buChar char="-"/>
        <a:defRPr sz="1600" kern="1200">
          <a:solidFill>
            <a:srgbClr val="002060"/>
          </a:solidFill>
          <a:latin typeface="+mj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70000"/>
        <a:buFont typeface="Wingdings" charset="0"/>
        <a:buChar char="§"/>
        <a:defRPr sz="1600" kern="1200">
          <a:solidFill>
            <a:srgbClr val="002060"/>
          </a:solidFill>
          <a:latin typeface="+mj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2"/>
          <p:cNvGrpSpPr>
            <a:grpSpLocks/>
          </p:cNvGrpSpPr>
          <p:nvPr/>
        </p:nvGrpSpPr>
        <p:grpSpPr bwMode="auto">
          <a:xfrm>
            <a:off x="2727325" y="25400"/>
            <a:ext cx="9464675" cy="6846888"/>
            <a:chOff x="1396" y="8"/>
            <a:chExt cx="4844" cy="4313"/>
          </a:xfrm>
        </p:grpSpPr>
        <p:sp>
          <p:nvSpPr>
            <p:cNvPr id="81974" name="Rectangle 3"/>
            <p:cNvSpPr>
              <a:spLocks noChangeArrowheads="1"/>
            </p:cNvSpPr>
            <p:nvPr/>
          </p:nvSpPr>
          <p:spPr bwMode="auto">
            <a:xfrm>
              <a:off x="5289" y="8"/>
              <a:ext cx="943" cy="9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81975" name="Rectangle 4"/>
            <p:cNvSpPr>
              <a:spLocks noChangeArrowheads="1"/>
            </p:cNvSpPr>
            <p:nvPr/>
          </p:nvSpPr>
          <p:spPr bwMode="auto">
            <a:xfrm>
              <a:off x="1396" y="4004"/>
              <a:ext cx="4844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500"/>
            </a:p>
          </p:txBody>
        </p:sp>
      </p:grpSp>
      <p:sp>
        <p:nvSpPr>
          <p:cNvPr id="81922" name="Rectangle 5"/>
          <p:cNvSpPr>
            <a:spLocks noChangeArrowheads="1"/>
          </p:cNvSpPr>
          <p:nvPr/>
        </p:nvSpPr>
        <p:spPr bwMode="auto">
          <a:xfrm>
            <a:off x="0" y="6249988"/>
            <a:ext cx="12192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23" name="AutoShape 6"/>
          <p:cNvSpPr>
            <a:spLocks noChangeArrowheads="1"/>
          </p:cNvSpPr>
          <p:nvPr/>
        </p:nvSpPr>
        <p:spPr bwMode="auto">
          <a:xfrm rot="-5400000">
            <a:off x="5403851" y="-3595688"/>
            <a:ext cx="1282700" cy="10245725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rgbClr val="FFCC66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500"/>
          </a:p>
        </p:txBody>
      </p:sp>
      <p:sp>
        <p:nvSpPr>
          <p:cNvPr id="81924" name="AutoShape 7"/>
          <p:cNvSpPr>
            <a:spLocks noChangeArrowheads="1"/>
          </p:cNvSpPr>
          <p:nvPr/>
        </p:nvSpPr>
        <p:spPr bwMode="auto">
          <a:xfrm>
            <a:off x="277813" y="763588"/>
            <a:ext cx="490537" cy="143510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25" name="AutoShape 8"/>
          <p:cNvSpPr>
            <a:spLocks noChangeArrowheads="1"/>
          </p:cNvSpPr>
          <p:nvPr/>
        </p:nvSpPr>
        <p:spPr bwMode="auto">
          <a:xfrm>
            <a:off x="277813" y="2270125"/>
            <a:ext cx="490537" cy="1435100"/>
          </a:xfrm>
          <a:prstGeom prst="roundRect">
            <a:avLst>
              <a:gd name="adj" fmla="val 12495"/>
            </a:avLst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26" name="AutoShape 9"/>
          <p:cNvSpPr>
            <a:spLocks noChangeArrowheads="1"/>
          </p:cNvSpPr>
          <p:nvPr/>
        </p:nvSpPr>
        <p:spPr bwMode="auto">
          <a:xfrm>
            <a:off x="277813" y="3811588"/>
            <a:ext cx="490537" cy="1435100"/>
          </a:xfrm>
          <a:prstGeom prst="roundRect">
            <a:avLst>
              <a:gd name="adj" fmla="val 12495"/>
            </a:avLst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27" name="AutoShape 10"/>
          <p:cNvSpPr>
            <a:spLocks noChangeArrowheads="1"/>
          </p:cNvSpPr>
          <p:nvPr/>
        </p:nvSpPr>
        <p:spPr bwMode="auto">
          <a:xfrm>
            <a:off x="277813" y="5334000"/>
            <a:ext cx="490537" cy="1435100"/>
          </a:xfrm>
          <a:prstGeom prst="roundRect">
            <a:avLst>
              <a:gd name="adj" fmla="val 12495"/>
            </a:avLst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28" name="AutoShape 11"/>
          <p:cNvSpPr>
            <a:spLocks noChangeArrowheads="1"/>
          </p:cNvSpPr>
          <p:nvPr/>
        </p:nvSpPr>
        <p:spPr bwMode="auto">
          <a:xfrm>
            <a:off x="11463338" y="752475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29" name="AutoShape 12"/>
          <p:cNvSpPr>
            <a:spLocks noChangeArrowheads="1"/>
          </p:cNvSpPr>
          <p:nvPr/>
        </p:nvSpPr>
        <p:spPr bwMode="auto">
          <a:xfrm>
            <a:off x="11463338" y="2259013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30" name="AutoShape 13"/>
          <p:cNvSpPr>
            <a:spLocks noChangeArrowheads="1"/>
          </p:cNvSpPr>
          <p:nvPr/>
        </p:nvSpPr>
        <p:spPr bwMode="auto">
          <a:xfrm>
            <a:off x="11463338" y="3800475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31" name="AutoShape 14"/>
          <p:cNvSpPr>
            <a:spLocks noChangeArrowheads="1"/>
          </p:cNvSpPr>
          <p:nvPr/>
        </p:nvSpPr>
        <p:spPr bwMode="auto">
          <a:xfrm>
            <a:off x="11463338" y="5322888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32" name="AutoShape 15"/>
          <p:cNvSpPr>
            <a:spLocks noChangeArrowheads="1"/>
          </p:cNvSpPr>
          <p:nvPr/>
        </p:nvSpPr>
        <p:spPr bwMode="auto">
          <a:xfrm rot="-5400000">
            <a:off x="5403851" y="-2071688"/>
            <a:ext cx="1282700" cy="10245725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FF7C80"/>
              </a:gs>
            </a:gsLst>
            <a:lin ang="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500"/>
          </a:p>
        </p:txBody>
      </p:sp>
      <p:sp>
        <p:nvSpPr>
          <p:cNvPr id="81933" name="AutoShape 16"/>
          <p:cNvSpPr>
            <a:spLocks noChangeArrowheads="1"/>
          </p:cNvSpPr>
          <p:nvPr/>
        </p:nvSpPr>
        <p:spPr bwMode="auto">
          <a:xfrm rot="-5400000">
            <a:off x="5412582" y="-546894"/>
            <a:ext cx="1282700" cy="10244137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lin ang="0" scaled="1"/>
          </a:gradFill>
          <a:ln w="12700">
            <a:solidFill>
              <a:srgbClr val="33CC33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500"/>
          </a:p>
        </p:txBody>
      </p:sp>
      <p:sp>
        <p:nvSpPr>
          <p:cNvPr id="81934" name="AutoShape 17"/>
          <p:cNvSpPr>
            <a:spLocks noChangeArrowheads="1"/>
          </p:cNvSpPr>
          <p:nvPr/>
        </p:nvSpPr>
        <p:spPr bwMode="auto">
          <a:xfrm rot="-5400000">
            <a:off x="5460207" y="905669"/>
            <a:ext cx="1282700" cy="10244137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0" scaled="1"/>
          </a:gradFill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 sz="1500"/>
          </a:p>
        </p:txBody>
      </p:sp>
      <p:sp>
        <p:nvSpPr>
          <p:cNvPr id="81935" name="AutoShape 18"/>
          <p:cNvSpPr>
            <a:spLocks noChangeArrowheads="1"/>
          </p:cNvSpPr>
          <p:nvPr/>
        </p:nvSpPr>
        <p:spPr bwMode="auto">
          <a:xfrm>
            <a:off x="877888" y="746125"/>
            <a:ext cx="10447337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36" name="AutoShape 19"/>
          <p:cNvSpPr>
            <a:spLocks noChangeArrowheads="1"/>
          </p:cNvSpPr>
          <p:nvPr/>
        </p:nvSpPr>
        <p:spPr bwMode="auto">
          <a:xfrm>
            <a:off x="860425" y="2289175"/>
            <a:ext cx="10445750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37" name="AutoShape 20"/>
          <p:cNvSpPr>
            <a:spLocks noChangeArrowheads="1"/>
          </p:cNvSpPr>
          <p:nvPr/>
        </p:nvSpPr>
        <p:spPr bwMode="auto">
          <a:xfrm>
            <a:off x="860425" y="3813175"/>
            <a:ext cx="10445750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38" name="AutoShape 21"/>
          <p:cNvSpPr>
            <a:spLocks noChangeArrowheads="1"/>
          </p:cNvSpPr>
          <p:nvPr/>
        </p:nvSpPr>
        <p:spPr bwMode="auto">
          <a:xfrm>
            <a:off x="866775" y="5335588"/>
            <a:ext cx="10447338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81939" name="Line 22"/>
          <p:cNvSpPr>
            <a:spLocks noChangeShapeType="1"/>
          </p:cNvSpPr>
          <p:nvPr/>
        </p:nvSpPr>
        <p:spPr bwMode="auto">
          <a:xfrm>
            <a:off x="6089650" y="633413"/>
            <a:ext cx="7938" cy="6096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23"/>
          <p:cNvSpPr>
            <a:spLocks noChangeShapeType="1"/>
          </p:cNvSpPr>
          <p:nvPr/>
        </p:nvSpPr>
        <p:spPr bwMode="auto">
          <a:xfrm>
            <a:off x="7862888" y="760413"/>
            <a:ext cx="4762" cy="6013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24"/>
          <p:cNvSpPr>
            <a:spLocks noChangeShapeType="1"/>
          </p:cNvSpPr>
          <p:nvPr/>
        </p:nvSpPr>
        <p:spPr bwMode="auto">
          <a:xfrm>
            <a:off x="9586913" y="762000"/>
            <a:ext cx="0" cy="6000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25"/>
          <p:cNvSpPr>
            <a:spLocks noChangeShapeType="1"/>
          </p:cNvSpPr>
          <p:nvPr/>
        </p:nvSpPr>
        <p:spPr bwMode="auto">
          <a:xfrm>
            <a:off x="4303713" y="762000"/>
            <a:ext cx="0" cy="6021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6"/>
          <p:cNvSpPr>
            <a:spLocks noChangeShapeType="1"/>
          </p:cNvSpPr>
          <p:nvPr/>
        </p:nvSpPr>
        <p:spPr bwMode="auto">
          <a:xfrm>
            <a:off x="2576513" y="762000"/>
            <a:ext cx="0" cy="600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Rectangle 27"/>
          <p:cNvSpPr>
            <a:spLocks noChangeArrowheads="1"/>
          </p:cNvSpPr>
          <p:nvPr/>
        </p:nvSpPr>
        <p:spPr bwMode="auto">
          <a:xfrm>
            <a:off x="261938" y="126365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A</a:t>
            </a:r>
          </a:p>
        </p:txBody>
      </p:sp>
      <p:sp>
        <p:nvSpPr>
          <p:cNvPr id="81945" name="Rectangle 28"/>
          <p:cNvSpPr>
            <a:spLocks noChangeArrowheads="1"/>
          </p:cNvSpPr>
          <p:nvPr/>
        </p:nvSpPr>
        <p:spPr bwMode="auto">
          <a:xfrm>
            <a:off x="261938" y="278765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B</a:t>
            </a:r>
          </a:p>
        </p:txBody>
      </p:sp>
      <p:sp>
        <p:nvSpPr>
          <p:cNvPr id="81946" name="Rectangle 29"/>
          <p:cNvSpPr>
            <a:spLocks noChangeArrowheads="1"/>
          </p:cNvSpPr>
          <p:nvPr/>
        </p:nvSpPr>
        <p:spPr bwMode="auto">
          <a:xfrm>
            <a:off x="261938" y="431165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C</a:t>
            </a:r>
          </a:p>
        </p:txBody>
      </p:sp>
      <p:sp>
        <p:nvSpPr>
          <p:cNvPr id="81947" name="Rectangle 30"/>
          <p:cNvSpPr>
            <a:spLocks noChangeArrowheads="1"/>
          </p:cNvSpPr>
          <p:nvPr/>
        </p:nvSpPr>
        <p:spPr bwMode="auto">
          <a:xfrm>
            <a:off x="261938" y="583565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D</a:t>
            </a:r>
          </a:p>
        </p:txBody>
      </p:sp>
      <p:sp>
        <p:nvSpPr>
          <p:cNvPr id="81948" name="Rectangle 31"/>
          <p:cNvSpPr>
            <a:spLocks noChangeArrowheads="1"/>
          </p:cNvSpPr>
          <p:nvPr/>
        </p:nvSpPr>
        <p:spPr bwMode="auto">
          <a:xfrm>
            <a:off x="11437938" y="1206500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A</a:t>
            </a:r>
          </a:p>
        </p:txBody>
      </p:sp>
      <p:sp>
        <p:nvSpPr>
          <p:cNvPr id="81949" name="Rectangle 32"/>
          <p:cNvSpPr>
            <a:spLocks noChangeArrowheads="1"/>
          </p:cNvSpPr>
          <p:nvPr/>
        </p:nvSpPr>
        <p:spPr bwMode="auto">
          <a:xfrm>
            <a:off x="11437938" y="27305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B</a:t>
            </a:r>
          </a:p>
        </p:txBody>
      </p:sp>
      <p:sp>
        <p:nvSpPr>
          <p:cNvPr id="81950" name="Rectangle 33"/>
          <p:cNvSpPr>
            <a:spLocks noChangeArrowheads="1"/>
          </p:cNvSpPr>
          <p:nvPr/>
        </p:nvSpPr>
        <p:spPr bwMode="auto">
          <a:xfrm>
            <a:off x="11437938" y="42545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C</a:t>
            </a:r>
          </a:p>
        </p:txBody>
      </p:sp>
      <p:sp>
        <p:nvSpPr>
          <p:cNvPr id="81951" name="Rectangle 34"/>
          <p:cNvSpPr>
            <a:spLocks noChangeArrowheads="1"/>
          </p:cNvSpPr>
          <p:nvPr/>
        </p:nvSpPr>
        <p:spPr bwMode="auto">
          <a:xfrm>
            <a:off x="11437938" y="5778500"/>
            <a:ext cx="407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2400" b="1"/>
              <a:t>D</a:t>
            </a:r>
          </a:p>
        </p:txBody>
      </p:sp>
      <p:sp>
        <p:nvSpPr>
          <p:cNvPr id="81952" name="Rectangle 35"/>
          <p:cNvSpPr>
            <a:spLocks noChangeArrowheads="1"/>
          </p:cNvSpPr>
          <p:nvPr/>
        </p:nvSpPr>
        <p:spPr bwMode="auto">
          <a:xfrm>
            <a:off x="2224088" y="5057775"/>
            <a:ext cx="14525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chemeClr val="bg1"/>
                </a:solidFill>
              </a:rPr>
              <a:t>SENSO DE URGÊNCIA</a:t>
            </a:r>
          </a:p>
        </p:txBody>
      </p:sp>
      <p:sp>
        <p:nvSpPr>
          <p:cNvPr id="81953" name="Text Box 36"/>
          <p:cNvSpPr txBox="1">
            <a:spLocks noChangeArrowheads="1"/>
          </p:cNvSpPr>
          <p:nvPr/>
        </p:nvSpPr>
        <p:spPr bwMode="auto">
          <a:xfrm>
            <a:off x="1157288" y="4435475"/>
            <a:ext cx="1841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 sz="700"/>
              <a:t> </a:t>
            </a:r>
          </a:p>
        </p:txBody>
      </p:sp>
      <p:sp>
        <p:nvSpPr>
          <p:cNvPr id="81954" name="Rectangle 37"/>
          <p:cNvSpPr>
            <a:spLocks noChangeArrowheads="1"/>
          </p:cNvSpPr>
          <p:nvPr/>
        </p:nvSpPr>
        <p:spPr bwMode="auto">
          <a:xfrm>
            <a:off x="2887663" y="2895600"/>
            <a:ext cx="10477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1878013" y="692150"/>
            <a:ext cx="841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Arial" charset="0"/>
              </a:rPr>
              <a:t>D O M I N Â N C I A</a:t>
            </a:r>
            <a:endParaRPr lang="en-US" sz="2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1719" name="Text Box 39"/>
          <p:cNvSpPr txBox="1">
            <a:spLocks noChangeArrowheads="1"/>
          </p:cNvSpPr>
          <p:nvPr/>
        </p:nvSpPr>
        <p:spPr bwMode="auto">
          <a:xfrm>
            <a:off x="1241425" y="2214563"/>
            <a:ext cx="9674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Arial" charset="0"/>
              </a:rPr>
              <a:t>E X T R O V E R S Ã O</a:t>
            </a:r>
            <a:endParaRPr lang="en-US" sz="2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1720" name="Text Box 40"/>
          <p:cNvSpPr txBox="1">
            <a:spLocks noChangeArrowheads="1"/>
          </p:cNvSpPr>
          <p:nvPr/>
        </p:nvSpPr>
        <p:spPr bwMode="auto">
          <a:xfrm>
            <a:off x="1447800" y="5278438"/>
            <a:ext cx="929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Arial" charset="0"/>
              </a:rPr>
              <a:t>F O R M A L I D A D E</a:t>
            </a:r>
            <a:endParaRPr lang="en-US" sz="2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71721" name="Text Box 41"/>
          <p:cNvSpPr txBox="1">
            <a:spLocks noChangeArrowheads="1"/>
          </p:cNvSpPr>
          <p:nvPr/>
        </p:nvSpPr>
        <p:spPr bwMode="auto">
          <a:xfrm>
            <a:off x="1897063" y="3781425"/>
            <a:ext cx="841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ea typeface="+mn-ea"/>
                <a:cs typeface="Arial" charset="0"/>
              </a:rPr>
              <a:t>P A C I Ê N C I A</a:t>
            </a:r>
            <a:endParaRPr lang="en-US" sz="24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ea typeface="+mn-ea"/>
              <a:cs typeface="Arial" charset="0"/>
            </a:endParaRPr>
          </a:p>
        </p:txBody>
      </p:sp>
      <p:sp>
        <p:nvSpPr>
          <p:cNvPr id="81959" name="Line 42"/>
          <p:cNvSpPr>
            <a:spLocks noChangeShapeType="1"/>
          </p:cNvSpPr>
          <p:nvPr/>
        </p:nvSpPr>
        <p:spPr bwMode="auto">
          <a:xfrm>
            <a:off x="6191250" y="661988"/>
            <a:ext cx="5087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0" name="Line 43"/>
          <p:cNvSpPr>
            <a:spLocks noChangeShapeType="1"/>
          </p:cNvSpPr>
          <p:nvPr/>
        </p:nvSpPr>
        <p:spPr bwMode="auto">
          <a:xfrm>
            <a:off x="912813" y="661988"/>
            <a:ext cx="5087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1" name="Text Box 44"/>
          <p:cNvSpPr txBox="1">
            <a:spLocks noChangeArrowheads="1"/>
          </p:cNvSpPr>
          <p:nvPr/>
        </p:nvSpPr>
        <p:spPr bwMode="auto">
          <a:xfrm>
            <a:off x="4386263" y="6553200"/>
            <a:ext cx="26717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000" b="1"/>
              <a:t>NORMA</a:t>
            </a:r>
            <a:endParaRPr lang="en-US" sz="1000" b="1"/>
          </a:p>
        </p:txBody>
      </p:sp>
      <p:sp>
        <p:nvSpPr>
          <p:cNvPr id="81962" name="Text Box 45"/>
          <p:cNvSpPr txBox="1">
            <a:spLocks noChangeArrowheads="1"/>
          </p:cNvSpPr>
          <p:nvPr/>
        </p:nvSpPr>
        <p:spPr bwMode="auto">
          <a:xfrm>
            <a:off x="7510463" y="220663"/>
            <a:ext cx="2138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b="1"/>
          </a:p>
        </p:txBody>
      </p:sp>
      <p:sp>
        <p:nvSpPr>
          <p:cNvPr id="81963" name="Rectangle 46"/>
          <p:cNvSpPr>
            <a:spLocks noChangeArrowheads="1"/>
          </p:cNvSpPr>
          <p:nvPr/>
        </p:nvSpPr>
        <p:spPr bwMode="auto">
          <a:xfrm>
            <a:off x="844550" y="320675"/>
            <a:ext cx="140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BAIXA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(Extremamente Baixa)</a:t>
            </a:r>
          </a:p>
        </p:txBody>
      </p:sp>
      <p:sp>
        <p:nvSpPr>
          <p:cNvPr id="81964" name="Rectangle 47"/>
          <p:cNvSpPr>
            <a:spLocks noChangeArrowheads="1"/>
          </p:cNvSpPr>
          <p:nvPr/>
        </p:nvSpPr>
        <p:spPr bwMode="auto">
          <a:xfrm>
            <a:off x="2816225" y="320675"/>
            <a:ext cx="91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BAIXA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(Muito Baixa)</a:t>
            </a:r>
          </a:p>
        </p:txBody>
      </p:sp>
      <p:sp>
        <p:nvSpPr>
          <p:cNvPr id="81965" name="Rectangle 48"/>
          <p:cNvSpPr>
            <a:spLocks noChangeArrowheads="1"/>
          </p:cNvSpPr>
          <p:nvPr/>
        </p:nvSpPr>
        <p:spPr bwMode="auto">
          <a:xfrm>
            <a:off x="4306888" y="320675"/>
            <a:ext cx="1495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BAIXA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(Moderadamente Baixa)</a:t>
            </a:r>
          </a:p>
        </p:txBody>
      </p:sp>
      <p:sp>
        <p:nvSpPr>
          <p:cNvPr id="81966" name="Rectangle 49"/>
          <p:cNvSpPr>
            <a:spLocks noChangeArrowheads="1"/>
          </p:cNvSpPr>
          <p:nvPr/>
        </p:nvSpPr>
        <p:spPr bwMode="auto">
          <a:xfrm>
            <a:off x="6184900" y="320675"/>
            <a:ext cx="1393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ALTA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(Moderadamente Alta)</a:t>
            </a:r>
          </a:p>
        </p:txBody>
      </p:sp>
      <p:sp>
        <p:nvSpPr>
          <p:cNvPr id="81967" name="Rectangle 50"/>
          <p:cNvSpPr>
            <a:spLocks noChangeArrowheads="1"/>
          </p:cNvSpPr>
          <p:nvPr/>
        </p:nvSpPr>
        <p:spPr bwMode="auto">
          <a:xfrm>
            <a:off x="8181975" y="320675"/>
            <a:ext cx="852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ALTA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(Muito  Alta)</a:t>
            </a:r>
          </a:p>
        </p:txBody>
      </p:sp>
      <p:sp>
        <p:nvSpPr>
          <p:cNvPr id="81968" name="Rectangle 51"/>
          <p:cNvSpPr>
            <a:spLocks noChangeArrowheads="1"/>
          </p:cNvSpPr>
          <p:nvPr/>
        </p:nvSpPr>
        <p:spPr bwMode="auto">
          <a:xfrm>
            <a:off x="9683750" y="32067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ALTA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(Extremamente Alta)</a:t>
            </a:r>
          </a:p>
        </p:txBody>
      </p:sp>
      <p:sp>
        <p:nvSpPr>
          <p:cNvPr id="81969" name="Rectangle 52"/>
          <p:cNvSpPr>
            <a:spLocks noChangeArrowheads="1"/>
          </p:cNvSpPr>
          <p:nvPr/>
        </p:nvSpPr>
        <p:spPr bwMode="auto">
          <a:xfrm>
            <a:off x="8847138" y="8890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b="1">
                <a:solidFill>
                  <a:srgbClr val="FF3300"/>
                </a:solidFill>
              </a:rPr>
              <a:t>ALTOS</a:t>
            </a:r>
          </a:p>
        </p:txBody>
      </p:sp>
      <p:sp>
        <p:nvSpPr>
          <p:cNvPr id="81970" name="Rectangle 53"/>
          <p:cNvSpPr>
            <a:spLocks noChangeArrowheads="1"/>
          </p:cNvSpPr>
          <p:nvPr/>
        </p:nvSpPr>
        <p:spPr bwMode="auto">
          <a:xfrm>
            <a:off x="1930400" y="88900"/>
            <a:ext cx="1071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b="1">
                <a:solidFill>
                  <a:srgbClr val="FF3300"/>
                </a:solidFill>
              </a:rPr>
              <a:t>BAIXOS</a:t>
            </a:r>
          </a:p>
        </p:txBody>
      </p:sp>
      <p:sp>
        <p:nvSpPr>
          <p:cNvPr id="71734" name="Text Box 54"/>
          <p:cNvSpPr txBox="1">
            <a:spLocks noChangeArrowheads="1"/>
          </p:cNvSpPr>
          <p:nvPr/>
        </p:nvSpPr>
        <p:spPr bwMode="auto">
          <a:xfrm>
            <a:off x="3541713" y="-30163"/>
            <a:ext cx="5091112" cy="336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16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MENSURANDO FATORES</a:t>
            </a:r>
            <a:endParaRPr lang="en-US" sz="1600" b="1"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81972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73857" r="24312" b="17616"/>
          <a:stretch>
            <a:fillRect/>
          </a:stretch>
        </p:blipFill>
        <p:spPr bwMode="auto">
          <a:xfrm>
            <a:off x="1044575" y="3470275"/>
            <a:ext cx="23050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3" name="Text Box 91"/>
          <p:cNvSpPr txBox="1">
            <a:spLocks noChangeArrowheads="1"/>
          </p:cNvSpPr>
          <p:nvPr/>
        </p:nvSpPr>
        <p:spPr bwMode="auto">
          <a:xfrm>
            <a:off x="704850" y="6567488"/>
            <a:ext cx="27495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800" b="1"/>
              <a:t>COPYRIGHT    </a:t>
            </a:r>
            <a:r>
              <a:rPr lang="en-US" sz="800" b="1" baseline="-25000"/>
              <a:t>© PROPRIETARY INFORMATION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35A1A6-6F47-7D43-BE0B-5ECB59A27DCA}" type="slidenum">
              <a:rPr lang="pt-BR" sz="1400"/>
              <a:pPr eaLnBrk="1" hangingPunct="1"/>
              <a:t>2</a:t>
            </a:fld>
            <a:endParaRPr lang="pt-BR" sz="140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6237288"/>
            <a:ext cx="12192000" cy="620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AutoShape 5"/>
          <p:cNvSpPr>
            <a:spLocks noChangeArrowheads="1"/>
          </p:cNvSpPr>
          <p:nvPr/>
        </p:nvSpPr>
        <p:spPr bwMode="auto">
          <a:xfrm>
            <a:off x="238125" y="793750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AutoShape 6"/>
          <p:cNvSpPr>
            <a:spLocks noChangeArrowheads="1"/>
          </p:cNvSpPr>
          <p:nvPr/>
        </p:nvSpPr>
        <p:spPr bwMode="auto">
          <a:xfrm>
            <a:off x="238125" y="2300288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AutoShape 7"/>
          <p:cNvSpPr>
            <a:spLocks noChangeArrowheads="1"/>
          </p:cNvSpPr>
          <p:nvPr/>
        </p:nvSpPr>
        <p:spPr bwMode="auto">
          <a:xfrm>
            <a:off x="238125" y="3841750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AutoShape 8"/>
          <p:cNvSpPr>
            <a:spLocks noChangeArrowheads="1"/>
          </p:cNvSpPr>
          <p:nvPr/>
        </p:nvSpPr>
        <p:spPr bwMode="auto">
          <a:xfrm>
            <a:off x="238125" y="5364163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9648825" y="4724400"/>
            <a:ext cx="960438" cy="2174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 rot="-5400000">
            <a:off x="5337969" y="-3629819"/>
            <a:ext cx="1282700" cy="10244138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FF7C80"/>
              </a:gs>
            </a:gsLst>
            <a:lin ang="0" scaled="1"/>
          </a:gradFill>
          <a:ln w="127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-5400000">
            <a:off x="5403851" y="-2084388"/>
            <a:ext cx="1282700" cy="10245725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66FF33"/>
              </a:gs>
            </a:gsLst>
            <a:lin ang="0" scaled="1"/>
          </a:gradFill>
          <a:ln w="12700">
            <a:solidFill>
              <a:srgbClr val="33CC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12"/>
          <p:cNvSpPr>
            <a:spLocks noChangeArrowheads="1"/>
          </p:cNvSpPr>
          <p:nvPr/>
        </p:nvSpPr>
        <p:spPr bwMode="auto">
          <a:xfrm rot="-5400000">
            <a:off x="5412582" y="-559594"/>
            <a:ext cx="1282700" cy="10244137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 w="12700">
            <a:solidFill>
              <a:srgbClr val="FFCC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rot="-5400000">
            <a:off x="5403851" y="962025"/>
            <a:ext cx="1282700" cy="10245725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33CCFF"/>
              </a:gs>
            </a:gsLst>
            <a:lin ang="0" scaled="1"/>
          </a:gradFill>
          <a:ln w="1270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AutoShape 14"/>
          <p:cNvSpPr>
            <a:spLocks noChangeArrowheads="1"/>
          </p:cNvSpPr>
          <p:nvPr/>
        </p:nvSpPr>
        <p:spPr bwMode="auto">
          <a:xfrm>
            <a:off x="820738" y="263525"/>
            <a:ext cx="10448925" cy="4445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6156325" y="779463"/>
            <a:ext cx="1031875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CONFIANTE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INDEPENDENTE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COMPETITIVO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AUTO INICIATIVA</a:t>
            </a:r>
          </a:p>
        </p:txBody>
      </p:sp>
      <p:sp>
        <p:nvSpPr>
          <p:cNvPr id="108560" name="AutoShape 16"/>
          <p:cNvSpPr>
            <a:spLocks noChangeArrowheads="1"/>
          </p:cNvSpPr>
          <p:nvPr/>
        </p:nvSpPr>
        <p:spPr bwMode="auto">
          <a:xfrm>
            <a:off x="820738" y="2320925"/>
            <a:ext cx="10448925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AutoShape 17"/>
          <p:cNvSpPr>
            <a:spLocks noChangeArrowheads="1"/>
          </p:cNvSpPr>
          <p:nvPr/>
        </p:nvSpPr>
        <p:spPr bwMode="auto">
          <a:xfrm>
            <a:off x="820738" y="3844925"/>
            <a:ext cx="10448925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AutoShape 18"/>
          <p:cNvSpPr>
            <a:spLocks noChangeArrowheads="1"/>
          </p:cNvSpPr>
          <p:nvPr/>
        </p:nvSpPr>
        <p:spPr bwMode="auto">
          <a:xfrm>
            <a:off x="820738" y="5367338"/>
            <a:ext cx="10448925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AutoShape 19"/>
          <p:cNvSpPr>
            <a:spLocks noChangeArrowheads="1"/>
          </p:cNvSpPr>
          <p:nvPr/>
        </p:nvSpPr>
        <p:spPr bwMode="auto">
          <a:xfrm>
            <a:off x="11387138" y="796925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FF7C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>
            <a:off x="11387138" y="2303463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66FF33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AutoShape 21"/>
          <p:cNvSpPr>
            <a:spLocks noChangeArrowheads="1"/>
          </p:cNvSpPr>
          <p:nvPr/>
        </p:nvSpPr>
        <p:spPr bwMode="auto">
          <a:xfrm>
            <a:off x="11387138" y="3844925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AutoShape 22"/>
          <p:cNvSpPr>
            <a:spLocks noChangeArrowheads="1"/>
          </p:cNvSpPr>
          <p:nvPr/>
        </p:nvSpPr>
        <p:spPr bwMode="auto">
          <a:xfrm>
            <a:off x="11387138" y="5367338"/>
            <a:ext cx="492125" cy="1435100"/>
          </a:xfrm>
          <a:prstGeom prst="roundRect">
            <a:avLst>
              <a:gd name="adj" fmla="val 12495"/>
            </a:avLst>
          </a:prstGeom>
          <a:solidFill>
            <a:srgbClr val="33CC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8567" name="AutoShape 23"/>
          <p:cNvSpPr>
            <a:spLocks noChangeArrowheads="1"/>
          </p:cNvSpPr>
          <p:nvPr/>
        </p:nvSpPr>
        <p:spPr bwMode="auto">
          <a:xfrm>
            <a:off x="211138" y="263525"/>
            <a:ext cx="492125" cy="4445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8" name="AutoShape 24"/>
          <p:cNvSpPr>
            <a:spLocks noChangeArrowheads="1"/>
          </p:cNvSpPr>
          <p:nvPr/>
        </p:nvSpPr>
        <p:spPr bwMode="auto">
          <a:xfrm>
            <a:off x="11387138" y="263525"/>
            <a:ext cx="492125" cy="4445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9" name="Line 25"/>
          <p:cNvSpPr>
            <a:spLocks noChangeShapeType="1"/>
          </p:cNvSpPr>
          <p:nvPr/>
        </p:nvSpPr>
        <p:spPr bwMode="auto">
          <a:xfrm>
            <a:off x="6096000" y="257175"/>
            <a:ext cx="0" cy="65341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0" name="Line 26"/>
          <p:cNvSpPr>
            <a:spLocks noChangeShapeType="1"/>
          </p:cNvSpPr>
          <p:nvPr/>
        </p:nvSpPr>
        <p:spPr bwMode="auto">
          <a:xfrm>
            <a:off x="7823200" y="258763"/>
            <a:ext cx="0" cy="653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1" name="Line 27"/>
          <p:cNvSpPr>
            <a:spLocks noChangeShapeType="1"/>
          </p:cNvSpPr>
          <p:nvPr/>
        </p:nvSpPr>
        <p:spPr bwMode="auto">
          <a:xfrm>
            <a:off x="9550400" y="260350"/>
            <a:ext cx="0" cy="653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2" name="Line 28"/>
          <p:cNvSpPr>
            <a:spLocks noChangeShapeType="1"/>
          </p:cNvSpPr>
          <p:nvPr/>
        </p:nvSpPr>
        <p:spPr bwMode="auto">
          <a:xfrm>
            <a:off x="4267200" y="260350"/>
            <a:ext cx="0" cy="653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3" name="Line 29"/>
          <p:cNvSpPr>
            <a:spLocks noChangeShapeType="1"/>
          </p:cNvSpPr>
          <p:nvPr/>
        </p:nvSpPr>
        <p:spPr bwMode="auto">
          <a:xfrm>
            <a:off x="2540000" y="260350"/>
            <a:ext cx="0" cy="6534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4" name="Rectangle 30"/>
          <p:cNvSpPr>
            <a:spLocks noChangeArrowheads="1"/>
          </p:cNvSpPr>
          <p:nvPr/>
        </p:nvSpPr>
        <p:spPr bwMode="auto">
          <a:xfrm>
            <a:off x="7867650" y="779463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ASSERTIVO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INDIVIDUALISTA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REALIZADOR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GENERALISTA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INOVADOR</a:t>
            </a:r>
          </a:p>
        </p:txBody>
      </p:sp>
      <p:sp>
        <p:nvSpPr>
          <p:cNvPr id="19509" name="Rectangle 53"/>
          <p:cNvSpPr>
            <a:spLocks noChangeArrowheads="1"/>
          </p:cNvSpPr>
          <p:nvPr/>
        </p:nvSpPr>
        <p:spPr bwMode="auto">
          <a:xfrm>
            <a:off x="225425" y="1295400"/>
            <a:ext cx="40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</a:t>
            </a:r>
          </a:p>
        </p:txBody>
      </p:sp>
      <p:sp>
        <p:nvSpPr>
          <p:cNvPr id="19510" name="Rectangle 54"/>
          <p:cNvSpPr>
            <a:spLocks noChangeArrowheads="1"/>
          </p:cNvSpPr>
          <p:nvPr/>
        </p:nvSpPr>
        <p:spPr bwMode="auto">
          <a:xfrm>
            <a:off x="204788" y="2819400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B</a:t>
            </a:r>
          </a:p>
        </p:txBody>
      </p:sp>
      <p:sp>
        <p:nvSpPr>
          <p:cNvPr id="19511" name="Rectangle 55"/>
          <p:cNvSpPr>
            <a:spLocks noChangeArrowheads="1"/>
          </p:cNvSpPr>
          <p:nvPr/>
        </p:nvSpPr>
        <p:spPr bwMode="auto">
          <a:xfrm>
            <a:off x="225425" y="4343400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</a:t>
            </a:r>
          </a:p>
        </p:txBody>
      </p:sp>
      <p:sp>
        <p:nvSpPr>
          <p:cNvPr id="19512" name="Rectangle 56"/>
          <p:cNvSpPr>
            <a:spLocks noChangeArrowheads="1"/>
          </p:cNvSpPr>
          <p:nvPr/>
        </p:nvSpPr>
        <p:spPr bwMode="auto">
          <a:xfrm>
            <a:off x="225425" y="5838825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</a:t>
            </a:r>
          </a:p>
        </p:txBody>
      </p:sp>
      <p:sp>
        <p:nvSpPr>
          <p:cNvPr id="19513" name="Rectangle 57"/>
          <p:cNvSpPr>
            <a:spLocks noChangeArrowheads="1"/>
          </p:cNvSpPr>
          <p:nvPr/>
        </p:nvSpPr>
        <p:spPr bwMode="auto">
          <a:xfrm>
            <a:off x="11361738" y="1295400"/>
            <a:ext cx="403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A</a:t>
            </a:r>
          </a:p>
        </p:txBody>
      </p:sp>
      <p:sp>
        <p:nvSpPr>
          <p:cNvPr id="19514" name="Rectangle 58"/>
          <p:cNvSpPr>
            <a:spLocks noChangeArrowheads="1"/>
          </p:cNvSpPr>
          <p:nvPr/>
        </p:nvSpPr>
        <p:spPr bwMode="auto">
          <a:xfrm>
            <a:off x="11361738" y="2819400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B</a:t>
            </a:r>
          </a:p>
        </p:txBody>
      </p:sp>
      <p:sp>
        <p:nvSpPr>
          <p:cNvPr id="19515" name="Rectangle 59"/>
          <p:cNvSpPr>
            <a:spLocks noChangeArrowheads="1"/>
          </p:cNvSpPr>
          <p:nvPr/>
        </p:nvSpPr>
        <p:spPr bwMode="auto">
          <a:xfrm>
            <a:off x="11361738" y="4343400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C</a:t>
            </a:r>
          </a:p>
        </p:txBody>
      </p:sp>
      <p:sp>
        <p:nvSpPr>
          <p:cNvPr id="19516" name="Rectangle 60"/>
          <p:cNvSpPr>
            <a:spLocks noChangeArrowheads="1"/>
          </p:cNvSpPr>
          <p:nvPr/>
        </p:nvSpPr>
        <p:spPr bwMode="auto">
          <a:xfrm>
            <a:off x="11361738" y="5838825"/>
            <a:ext cx="40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defRPr/>
            </a:pPr>
            <a:r>
              <a:rPr lang="pt-BR" sz="2400" b="1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D</a:t>
            </a:r>
          </a:p>
        </p:txBody>
      </p:sp>
      <p:sp>
        <p:nvSpPr>
          <p:cNvPr id="108583" name="Rectangle 61"/>
          <p:cNvSpPr>
            <a:spLocks noChangeArrowheads="1"/>
          </p:cNvSpPr>
          <p:nvPr/>
        </p:nvSpPr>
        <p:spPr bwMode="auto">
          <a:xfrm>
            <a:off x="7405688" y="3546475"/>
            <a:ext cx="16811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EMPÁTICO - PERSUASIVO</a:t>
            </a:r>
          </a:p>
        </p:txBody>
      </p:sp>
      <p:sp>
        <p:nvSpPr>
          <p:cNvPr id="108584" name="Rectangle 62"/>
          <p:cNvSpPr>
            <a:spLocks noChangeArrowheads="1"/>
          </p:cNvSpPr>
          <p:nvPr/>
        </p:nvSpPr>
        <p:spPr bwMode="auto">
          <a:xfrm>
            <a:off x="2014538" y="3546475"/>
            <a:ext cx="16970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RESERVADO - PENSATIVO</a:t>
            </a:r>
          </a:p>
        </p:txBody>
      </p:sp>
      <p:sp>
        <p:nvSpPr>
          <p:cNvPr id="108585" name="Rectangle 63"/>
          <p:cNvSpPr>
            <a:spLocks noChangeArrowheads="1"/>
          </p:cNvSpPr>
          <p:nvPr/>
        </p:nvSpPr>
        <p:spPr bwMode="auto">
          <a:xfrm>
            <a:off x="1887538" y="2033588"/>
            <a:ext cx="18891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NÃO EGOÍSTA - ACOMODADO</a:t>
            </a:r>
          </a:p>
        </p:txBody>
      </p:sp>
      <p:sp>
        <p:nvSpPr>
          <p:cNvPr id="108586" name="Rectangle 64"/>
          <p:cNvSpPr>
            <a:spLocks noChangeArrowheads="1"/>
          </p:cNvSpPr>
          <p:nvPr/>
        </p:nvSpPr>
        <p:spPr bwMode="auto">
          <a:xfrm>
            <a:off x="2185988" y="5081588"/>
            <a:ext cx="14525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SENSO DE URGÊNCIA</a:t>
            </a:r>
          </a:p>
        </p:txBody>
      </p:sp>
      <p:sp>
        <p:nvSpPr>
          <p:cNvPr id="108587" name="Rectangle 65"/>
          <p:cNvSpPr>
            <a:spLocks noChangeArrowheads="1"/>
          </p:cNvSpPr>
          <p:nvPr/>
        </p:nvSpPr>
        <p:spPr bwMode="auto">
          <a:xfrm>
            <a:off x="2092325" y="6605588"/>
            <a:ext cx="15970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DESINIBIDO - INFORMAL</a:t>
            </a:r>
          </a:p>
        </p:txBody>
      </p:sp>
      <p:sp>
        <p:nvSpPr>
          <p:cNvPr id="108588" name="Rectangle 66"/>
          <p:cNvSpPr>
            <a:spLocks noChangeArrowheads="1"/>
          </p:cNvSpPr>
          <p:nvPr/>
        </p:nvSpPr>
        <p:spPr bwMode="auto">
          <a:xfrm>
            <a:off x="6762750" y="6605588"/>
            <a:ext cx="25892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PREOCUPADO – CUMPRIDOR DE REGRAS</a:t>
            </a:r>
          </a:p>
        </p:txBody>
      </p:sp>
      <p:sp>
        <p:nvSpPr>
          <p:cNvPr id="108589" name="Rectangle 67"/>
          <p:cNvSpPr>
            <a:spLocks noChangeArrowheads="1"/>
          </p:cNvSpPr>
          <p:nvPr/>
        </p:nvSpPr>
        <p:spPr bwMode="auto">
          <a:xfrm>
            <a:off x="7348538" y="5081588"/>
            <a:ext cx="17113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PACIENTE - CONSISTENTE</a:t>
            </a:r>
          </a:p>
        </p:txBody>
      </p:sp>
      <p:sp>
        <p:nvSpPr>
          <p:cNvPr id="108590" name="Rectangle 68"/>
          <p:cNvSpPr>
            <a:spLocks noChangeArrowheads="1"/>
          </p:cNvSpPr>
          <p:nvPr/>
        </p:nvSpPr>
        <p:spPr bwMode="auto">
          <a:xfrm>
            <a:off x="6848475" y="2033588"/>
            <a:ext cx="22177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defTabSz="762000" eaLnBrk="0" hangingPunct="0"/>
            <a:r>
              <a:rPr lang="pt-BR" sz="900" b="1" i="1">
                <a:solidFill>
                  <a:srgbClr val="990066"/>
                </a:solidFill>
              </a:rPr>
              <a:t>AUTOCONFIANTE - INDEPENDENTE</a:t>
            </a:r>
          </a:p>
        </p:txBody>
      </p:sp>
      <p:sp>
        <p:nvSpPr>
          <p:cNvPr id="108591" name="Rectangle 69"/>
          <p:cNvSpPr>
            <a:spLocks noChangeArrowheads="1"/>
          </p:cNvSpPr>
          <p:nvPr/>
        </p:nvSpPr>
        <p:spPr bwMode="auto">
          <a:xfrm>
            <a:off x="857250" y="250825"/>
            <a:ext cx="14049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BAIXA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(Extremamente Baixa)</a:t>
            </a:r>
          </a:p>
          <a:p>
            <a:pPr marL="190500" lvl="1" algn="ctr" defTabSz="762000" eaLnBrk="0" hangingPunct="0"/>
            <a:endParaRPr lang="pt-BR" sz="900" b="1">
              <a:solidFill>
                <a:srgbClr val="990066"/>
              </a:solidFill>
            </a:endParaRPr>
          </a:p>
        </p:txBody>
      </p:sp>
      <p:sp>
        <p:nvSpPr>
          <p:cNvPr id="108592" name="Rectangle 70"/>
          <p:cNvSpPr>
            <a:spLocks noChangeArrowheads="1"/>
          </p:cNvSpPr>
          <p:nvPr/>
        </p:nvSpPr>
        <p:spPr bwMode="auto">
          <a:xfrm>
            <a:off x="2825750" y="250825"/>
            <a:ext cx="9175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BAIXA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(Muito Baixa)</a:t>
            </a:r>
          </a:p>
          <a:p>
            <a:pPr marL="190500" lvl="1" algn="ctr" defTabSz="762000" eaLnBrk="0" hangingPunct="0"/>
            <a:endParaRPr lang="pt-BR" sz="900" b="1">
              <a:solidFill>
                <a:srgbClr val="990066"/>
              </a:solidFill>
            </a:endParaRPr>
          </a:p>
        </p:txBody>
      </p:sp>
      <p:sp>
        <p:nvSpPr>
          <p:cNvPr id="108593" name="Rectangle 71"/>
          <p:cNvSpPr>
            <a:spLocks noChangeArrowheads="1"/>
          </p:cNvSpPr>
          <p:nvPr/>
        </p:nvSpPr>
        <p:spPr bwMode="auto">
          <a:xfrm>
            <a:off x="4318000" y="250825"/>
            <a:ext cx="149383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BAIXA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(Moderadamente Baixa)</a:t>
            </a:r>
          </a:p>
          <a:p>
            <a:pPr marL="190500" lvl="1" algn="ctr" defTabSz="762000" eaLnBrk="0" hangingPunct="0"/>
            <a:endParaRPr lang="pt-BR" sz="900" b="1">
              <a:solidFill>
                <a:srgbClr val="990066"/>
              </a:solidFill>
            </a:endParaRPr>
          </a:p>
        </p:txBody>
      </p:sp>
      <p:sp>
        <p:nvSpPr>
          <p:cNvPr id="108594" name="Rectangle 72"/>
          <p:cNvSpPr>
            <a:spLocks noChangeArrowheads="1"/>
          </p:cNvSpPr>
          <p:nvPr/>
        </p:nvSpPr>
        <p:spPr bwMode="auto">
          <a:xfrm>
            <a:off x="6196013" y="250825"/>
            <a:ext cx="1393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ALTA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(Moderadamente Alta)</a:t>
            </a:r>
          </a:p>
          <a:p>
            <a:pPr marL="190500" lvl="1" algn="ctr" defTabSz="762000" eaLnBrk="0" hangingPunct="0"/>
            <a:endParaRPr lang="pt-BR" sz="900" b="1">
              <a:solidFill>
                <a:srgbClr val="990066"/>
              </a:solidFill>
            </a:endParaRPr>
          </a:p>
        </p:txBody>
      </p:sp>
      <p:sp>
        <p:nvSpPr>
          <p:cNvPr id="108595" name="Rectangle 73"/>
          <p:cNvSpPr>
            <a:spLocks noChangeArrowheads="1"/>
          </p:cNvSpPr>
          <p:nvPr/>
        </p:nvSpPr>
        <p:spPr bwMode="auto">
          <a:xfrm>
            <a:off x="8191500" y="250825"/>
            <a:ext cx="8524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ALTA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(Muito  Alta)</a:t>
            </a:r>
          </a:p>
          <a:p>
            <a:pPr marL="190500" lvl="1" algn="ctr" defTabSz="762000" eaLnBrk="0" hangingPunct="0"/>
            <a:endParaRPr lang="pt-BR" sz="900" b="1">
              <a:solidFill>
                <a:srgbClr val="990066"/>
              </a:solidFill>
            </a:endParaRPr>
          </a:p>
        </p:txBody>
      </p:sp>
      <p:sp>
        <p:nvSpPr>
          <p:cNvPr id="108596" name="Rectangle 74"/>
          <p:cNvSpPr>
            <a:spLocks noChangeArrowheads="1"/>
          </p:cNvSpPr>
          <p:nvPr/>
        </p:nvSpPr>
        <p:spPr bwMode="auto">
          <a:xfrm>
            <a:off x="9694863" y="250825"/>
            <a:ext cx="1304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ALTA</a:t>
            </a:r>
          </a:p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(Extremamente Alta)</a:t>
            </a:r>
          </a:p>
        </p:txBody>
      </p:sp>
      <p:sp>
        <p:nvSpPr>
          <p:cNvPr id="108597" name="Rectangle 75"/>
          <p:cNvSpPr>
            <a:spLocks noChangeArrowheads="1"/>
          </p:cNvSpPr>
          <p:nvPr/>
        </p:nvSpPr>
        <p:spPr bwMode="auto">
          <a:xfrm>
            <a:off x="11288713" y="374650"/>
            <a:ext cx="4714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190500" lvl="1" algn="ctr" defTabSz="762000" eaLnBrk="0" hangingPunct="0"/>
            <a:r>
              <a:rPr lang="pt-BR" sz="900" b="1">
                <a:solidFill>
                  <a:srgbClr val="990066"/>
                </a:solidFill>
              </a:rPr>
              <a:t>ALTA</a:t>
            </a:r>
          </a:p>
        </p:txBody>
      </p:sp>
      <p:sp>
        <p:nvSpPr>
          <p:cNvPr id="108598" name="Rectangle 76"/>
          <p:cNvSpPr>
            <a:spLocks noChangeArrowheads="1"/>
          </p:cNvSpPr>
          <p:nvPr/>
        </p:nvSpPr>
        <p:spPr bwMode="auto">
          <a:xfrm>
            <a:off x="119063" y="374650"/>
            <a:ext cx="541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900" b="1">
                <a:solidFill>
                  <a:srgbClr val="990066"/>
                </a:solidFill>
              </a:rPr>
              <a:t>BAIXA</a:t>
            </a:r>
          </a:p>
        </p:txBody>
      </p:sp>
      <p:sp>
        <p:nvSpPr>
          <p:cNvPr id="108599" name="Line 77"/>
          <p:cNvSpPr>
            <a:spLocks noChangeShapeType="1"/>
          </p:cNvSpPr>
          <p:nvPr/>
        </p:nvSpPr>
        <p:spPr bwMode="auto">
          <a:xfrm flipH="1">
            <a:off x="1538288" y="134938"/>
            <a:ext cx="4165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600" name="Line 78"/>
          <p:cNvSpPr>
            <a:spLocks noChangeShapeType="1"/>
          </p:cNvSpPr>
          <p:nvPr/>
        </p:nvSpPr>
        <p:spPr bwMode="auto">
          <a:xfrm>
            <a:off x="6415088" y="134938"/>
            <a:ext cx="41656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601" name="AutoShape 79"/>
          <p:cNvSpPr>
            <a:spLocks noChangeArrowheads="1"/>
          </p:cNvSpPr>
          <p:nvPr/>
        </p:nvSpPr>
        <p:spPr bwMode="auto">
          <a:xfrm>
            <a:off x="820738" y="796925"/>
            <a:ext cx="10448925" cy="1435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602" name="Rectangle 80"/>
          <p:cNvSpPr>
            <a:spLocks noChangeArrowheads="1"/>
          </p:cNvSpPr>
          <p:nvPr/>
        </p:nvSpPr>
        <p:spPr bwMode="auto">
          <a:xfrm>
            <a:off x="5038725" y="-41275"/>
            <a:ext cx="206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900" b="1">
                <a:solidFill>
                  <a:srgbClr val="990066"/>
                </a:solidFill>
              </a:rPr>
              <a:t>NORMA </a:t>
            </a:r>
          </a:p>
          <a:p>
            <a:pPr algn="ctr" defTabSz="762000" eaLnBrk="0" hangingPunct="0"/>
            <a:r>
              <a:rPr lang="pt-BR" sz="900" b="1">
                <a:solidFill>
                  <a:srgbClr val="990066"/>
                </a:solidFill>
              </a:rPr>
              <a:t>MÉDIA</a:t>
            </a:r>
          </a:p>
        </p:txBody>
      </p:sp>
      <p:sp>
        <p:nvSpPr>
          <p:cNvPr id="108603" name="Line 81"/>
          <p:cNvSpPr>
            <a:spLocks noChangeShapeType="1"/>
          </p:cNvSpPr>
          <p:nvPr/>
        </p:nvSpPr>
        <p:spPr bwMode="auto">
          <a:xfrm>
            <a:off x="6096000" y="5184775"/>
            <a:ext cx="0" cy="17287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604" name="Rectangle 82"/>
          <p:cNvSpPr>
            <a:spLocks noChangeArrowheads="1"/>
          </p:cNvSpPr>
          <p:nvPr/>
        </p:nvSpPr>
        <p:spPr bwMode="auto">
          <a:xfrm>
            <a:off x="9648825" y="5397500"/>
            <a:ext cx="766763" cy="714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40" name="Text Box 84"/>
          <p:cNvSpPr txBox="1">
            <a:spLocks noChangeArrowheads="1"/>
          </p:cNvSpPr>
          <p:nvPr/>
        </p:nvSpPr>
        <p:spPr bwMode="auto">
          <a:xfrm>
            <a:off x="7010400" y="-103188"/>
            <a:ext cx="4556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200" b="1">
                <a:solidFill>
                  <a:srgbClr val="FF0000"/>
                </a:solidFill>
              </a:rPr>
              <a:t>CUMULATIVO </a:t>
            </a:r>
            <a:r>
              <a:rPr lang="pt-BR" sz="3200" b="1">
                <a:solidFill>
                  <a:srgbClr val="FF0000"/>
                </a:solidFill>
                <a:sym typeface="Wingdings" charset="0"/>
              </a:rPr>
              <a:t></a:t>
            </a:r>
            <a:endParaRPr lang="pt-BR" sz="3200" b="1">
              <a:solidFill>
                <a:srgbClr val="FF0000"/>
              </a:solidFill>
            </a:endParaRPr>
          </a:p>
        </p:txBody>
      </p:sp>
      <p:sp>
        <p:nvSpPr>
          <p:cNvPr id="19541" name="Text Box 85"/>
          <p:cNvSpPr txBox="1">
            <a:spLocks noChangeArrowheads="1"/>
          </p:cNvSpPr>
          <p:nvPr/>
        </p:nvSpPr>
        <p:spPr bwMode="auto">
          <a:xfrm>
            <a:off x="438150" y="-103188"/>
            <a:ext cx="4695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200" b="1">
                <a:solidFill>
                  <a:srgbClr val="FF0000"/>
                </a:solidFill>
                <a:sym typeface="Wingdings" charset="0"/>
              </a:rPr>
              <a:t> </a:t>
            </a:r>
            <a:r>
              <a:rPr lang="pt-BR" sz="3200" b="1">
                <a:solidFill>
                  <a:srgbClr val="FF0000"/>
                </a:solidFill>
              </a:rPr>
              <a:t>CUMULATIVO</a:t>
            </a:r>
          </a:p>
        </p:txBody>
      </p:sp>
      <p:pic>
        <p:nvPicPr>
          <p:cNvPr id="1086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73882" r="24312" b="17635"/>
          <a:stretch>
            <a:fillRect/>
          </a:stretch>
        </p:blipFill>
        <p:spPr bwMode="auto">
          <a:xfrm>
            <a:off x="912813" y="3357563"/>
            <a:ext cx="2538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608" name="Text Box 87"/>
          <p:cNvSpPr txBox="1">
            <a:spLocks noChangeArrowheads="1"/>
          </p:cNvSpPr>
          <p:nvPr/>
        </p:nvSpPr>
        <p:spPr bwMode="auto">
          <a:xfrm>
            <a:off x="87313" y="6430963"/>
            <a:ext cx="3649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pt-BR" sz="900">
                <a:solidFill>
                  <a:schemeClr val="accent2"/>
                </a:solidFill>
              </a:rPr>
              <a:t>COPYRIGHT    </a:t>
            </a:r>
            <a:r>
              <a:rPr lang="en-US" sz="900" baseline="-25000">
                <a:solidFill>
                  <a:schemeClr val="accent2"/>
                </a:solidFill>
              </a:rPr>
              <a:t>© PROPRIETARY INFORMATION</a:t>
            </a:r>
          </a:p>
        </p:txBody>
      </p:sp>
      <p:sp>
        <p:nvSpPr>
          <p:cNvPr id="108609" name="Rectangle 30"/>
          <p:cNvSpPr>
            <a:spLocks noChangeArrowheads="1"/>
          </p:cNvSpPr>
          <p:nvPr/>
        </p:nvSpPr>
        <p:spPr bwMode="auto">
          <a:xfrm>
            <a:off x="9599613" y="779463"/>
            <a:ext cx="1601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EXTREMAMENTE AGRESSIVO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EMPREENDEDOR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CONTROLADOR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ARGUMENTATIVO</a:t>
            </a:r>
          </a:p>
        </p:txBody>
      </p:sp>
      <p:sp>
        <p:nvSpPr>
          <p:cNvPr id="108610" name="Rectangle 15"/>
          <p:cNvSpPr>
            <a:spLocks noChangeArrowheads="1"/>
          </p:cNvSpPr>
          <p:nvPr/>
        </p:nvSpPr>
        <p:spPr bwMode="auto">
          <a:xfrm>
            <a:off x="871538" y="779463"/>
            <a:ext cx="152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EXCESSIVAMENTE RESPEITADOR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DÓCIL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SUBMISSO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PACÍFICO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MUITO COOPERATIVO</a:t>
            </a:r>
          </a:p>
        </p:txBody>
      </p:sp>
      <p:sp>
        <p:nvSpPr>
          <p:cNvPr id="108611" name="Rectangle 30"/>
          <p:cNvSpPr>
            <a:spLocks noChangeArrowheads="1"/>
          </p:cNvSpPr>
          <p:nvPr/>
        </p:nvSpPr>
        <p:spPr bwMode="auto">
          <a:xfrm>
            <a:off x="2582863" y="779463"/>
            <a:ext cx="1289050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HUMILDE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DISPOSTO A ACEITAR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MODESTO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BRANDO</a:t>
            </a:r>
          </a:p>
        </p:txBody>
      </p:sp>
      <p:sp>
        <p:nvSpPr>
          <p:cNvPr id="108612" name="Rectangle 30"/>
          <p:cNvSpPr>
            <a:spLocks noChangeArrowheads="1"/>
          </p:cNvSpPr>
          <p:nvPr/>
        </p:nvSpPr>
        <p:spPr bwMode="auto">
          <a:xfrm>
            <a:off x="4314825" y="779463"/>
            <a:ext cx="1601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DESPRETENSIOSO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NÃO EGOÍSTA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AGRADÁVEL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AMÁVEL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DA PAZ</a:t>
            </a:r>
          </a:p>
        </p:txBody>
      </p:sp>
      <p:sp>
        <p:nvSpPr>
          <p:cNvPr id="108613" name="Rectangle 15"/>
          <p:cNvSpPr>
            <a:spLocks noChangeArrowheads="1"/>
          </p:cNvSpPr>
          <p:nvPr/>
        </p:nvSpPr>
        <p:spPr bwMode="auto">
          <a:xfrm>
            <a:off x="6156325" y="2316163"/>
            <a:ext cx="16383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SOCIÁVEL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PERSUASIVO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FALANTE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OTIMISTA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SOCIALMENTE CONFIANTE</a:t>
            </a:r>
          </a:p>
          <a:p>
            <a:pPr defTabSz="762000" eaLnBrk="0" hangingPunct="0">
              <a:lnSpc>
                <a:spcPct val="150000"/>
              </a:lnSpc>
            </a:pPr>
            <a:endParaRPr lang="pt-BR" sz="800" b="1"/>
          </a:p>
        </p:txBody>
      </p:sp>
      <p:sp>
        <p:nvSpPr>
          <p:cNvPr id="108614" name="Rectangle 30"/>
          <p:cNvSpPr>
            <a:spLocks noChangeArrowheads="1"/>
          </p:cNvSpPr>
          <p:nvPr/>
        </p:nvSpPr>
        <p:spPr bwMode="auto">
          <a:xfrm>
            <a:off x="7867650" y="2316163"/>
            <a:ext cx="995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COMUNICATIVO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ESTIMULANTE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FLUENTE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ENTUSIASTA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EXTROVERTIDO</a:t>
            </a:r>
          </a:p>
        </p:txBody>
      </p:sp>
      <p:sp>
        <p:nvSpPr>
          <p:cNvPr id="108615" name="Rectangle 30"/>
          <p:cNvSpPr>
            <a:spLocks noChangeArrowheads="1"/>
          </p:cNvSpPr>
          <p:nvPr/>
        </p:nvSpPr>
        <p:spPr bwMode="auto">
          <a:xfrm>
            <a:off x="9599613" y="2316163"/>
            <a:ext cx="1601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GREGÁRIO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ALTAMENTE PERSUASIVO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LOQUAZ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MISTURA-SE BEM COM AS PESSOAS</a:t>
            </a:r>
          </a:p>
        </p:txBody>
      </p:sp>
      <p:sp>
        <p:nvSpPr>
          <p:cNvPr id="108616" name="Rectangle 15"/>
          <p:cNvSpPr>
            <a:spLocks noChangeArrowheads="1"/>
          </p:cNvSpPr>
          <p:nvPr/>
        </p:nvSpPr>
        <p:spPr bwMode="auto">
          <a:xfrm>
            <a:off x="871538" y="2316163"/>
            <a:ext cx="1666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RETRAÍDO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DESCONFIADO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MUITO FECHADO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DISTANTE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MUITO RESERVADO</a:t>
            </a:r>
          </a:p>
        </p:txBody>
      </p:sp>
      <p:sp>
        <p:nvSpPr>
          <p:cNvPr id="108617" name="Rectangle 30"/>
          <p:cNvSpPr>
            <a:spLocks noChangeArrowheads="1"/>
          </p:cNvSpPr>
          <p:nvPr/>
        </p:nvSpPr>
        <p:spPr bwMode="auto">
          <a:xfrm>
            <a:off x="2582863" y="2316163"/>
            <a:ext cx="10747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ACANHADO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PENSATIVO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ENVERGONHADO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IMAGINATIVO</a:t>
            </a:r>
          </a:p>
        </p:txBody>
      </p:sp>
      <p:sp>
        <p:nvSpPr>
          <p:cNvPr id="108618" name="Rectangle 30"/>
          <p:cNvSpPr>
            <a:spLocks noChangeArrowheads="1"/>
          </p:cNvSpPr>
          <p:nvPr/>
        </p:nvSpPr>
        <p:spPr bwMode="auto">
          <a:xfrm>
            <a:off x="4314825" y="2316163"/>
            <a:ext cx="1601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RESERVADO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QUIETO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SÉRIO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SINCERO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INTROSPECTIVO</a:t>
            </a:r>
          </a:p>
        </p:txBody>
      </p:sp>
      <p:sp>
        <p:nvSpPr>
          <p:cNvPr id="108619" name="Rectangle 15"/>
          <p:cNvSpPr>
            <a:spLocks noChangeArrowheads="1"/>
          </p:cNvSpPr>
          <p:nvPr/>
        </p:nvSpPr>
        <p:spPr bwMode="auto">
          <a:xfrm>
            <a:off x="6156325" y="3849688"/>
            <a:ext cx="7397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RELAX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PACIENTE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ESTÁVEL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CALMO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METÓDICO</a:t>
            </a:r>
          </a:p>
        </p:txBody>
      </p:sp>
      <p:sp>
        <p:nvSpPr>
          <p:cNvPr id="108620" name="Rectangle 30"/>
          <p:cNvSpPr>
            <a:spLocks noChangeArrowheads="1"/>
          </p:cNvSpPr>
          <p:nvPr/>
        </p:nvSpPr>
        <p:spPr bwMode="auto">
          <a:xfrm>
            <a:off x="7867650" y="3849688"/>
            <a:ext cx="1244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TRANQUILO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DELIBERADO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DESAPRESSADO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NÃO AFOBADO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MUITO SISTEMÁTICO</a:t>
            </a:r>
          </a:p>
        </p:txBody>
      </p:sp>
      <p:sp>
        <p:nvSpPr>
          <p:cNvPr id="108621" name="Rectangle 30"/>
          <p:cNvSpPr>
            <a:spLocks noChangeArrowheads="1"/>
          </p:cNvSpPr>
          <p:nvPr/>
        </p:nvSpPr>
        <p:spPr bwMode="auto">
          <a:xfrm>
            <a:off x="9599613" y="3849688"/>
            <a:ext cx="1601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SOSSEGADO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EXTREMAMENTE  CONSTANTE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HABITUAL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SERENO</a:t>
            </a:r>
          </a:p>
        </p:txBody>
      </p:sp>
      <p:sp>
        <p:nvSpPr>
          <p:cNvPr id="108622" name="Rectangle 15"/>
          <p:cNvSpPr>
            <a:spLocks noChangeArrowheads="1"/>
          </p:cNvSpPr>
          <p:nvPr/>
        </p:nvSpPr>
        <p:spPr bwMode="auto">
          <a:xfrm>
            <a:off x="871538" y="3849688"/>
            <a:ext cx="152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EXPLOSIVO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EXTREMAMENTE IMPACIENTE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EXTREMAMENTE TENSO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IRREQUIETO</a:t>
            </a:r>
          </a:p>
        </p:txBody>
      </p:sp>
      <p:sp>
        <p:nvSpPr>
          <p:cNvPr id="108623" name="Rectangle 30"/>
          <p:cNvSpPr>
            <a:spLocks noChangeArrowheads="1"/>
          </p:cNvSpPr>
          <p:nvPr/>
        </p:nvSpPr>
        <p:spPr bwMode="auto">
          <a:xfrm>
            <a:off x="2582863" y="3849688"/>
            <a:ext cx="1168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MUITO TENSO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MUITO IMPACIENTE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INTENSO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RITMO RÁPIDO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MUITO NERVOSO</a:t>
            </a:r>
          </a:p>
        </p:txBody>
      </p:sp>
      <p:sp>
        <p:nvSpPr>
          <p:cNvPr id="108624" name="Rectangle 30"/>
          <p:cNvSpPr>
            <a:spLocks noChangeArrowheads="1"/>
          </p:cNvSpPr>
          <p:nvPr/>
        </p:nvSpPr>
        <p:spPr bwMode="auto">
          <a:xfrm>
            <a:off x="4314825" y="3849688"/>
            <a:ext cx="1798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TENSO 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IMPACIENTE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RÁPIDO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SENSO DE URGÊNCIA</a:t>
            </a:r>
          </a:p>
        </p:txBody>
      </p:sp>
      <p:sp>
        <p:nvSpPr>
          <p:cNvPr id="108625" name="Rectangle 15"/>
          <p:cNvSpPr>
            <a:spLocks noChangeArrowheads="1"/>
          </p:cNvSpPr>
          <p:nvPr/>
        </p:nvSpPr>
        <p:spPr bwMode="auto">
          <a:xfrm>
            <a:off x="6156325" y="5362575"/>
            <a:ext cx="17827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EXATO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CUIDADOSO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DETALHISTA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AUTODISCIPLINADO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CUMPRIDOR DE REGRAS</a:t>
            </a:r>
          </a:p>
        </p:txBody>
      </p:sp>
      <p:sp>
        <p:nvSpPr>
          <p:cNvPr id="108626" name="Rectangle 30"/>
          <p:cNvSpPr>
            <a:spLocks noChangeArrowheads="1"/>
          </p:cNvSpPr>
          <p:nvPr/>
        </p:nvSpPr>
        <p:spPr bwMode="auto">
          <a:xfrm>
            <a:off x="7867650" y="5362575"/>
            <a:ext cx="9302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PRECISO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CAUTELOSO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ESPECIALISTA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RIGOROSO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PREOCUPADO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FORMAL</a:t>
            </a:r>
          </a:p>
        </p:txBody>
      </p:sp>
      <p:sp>
        <p:nvSpPr>
          <p:cNvPr id="108627" name="Rectangle 30"/>
          <p:cNvSpPr>
            <a:spLocks noChangeArrowheads="1"/>
          </p:cNvSpPr>
          <p:nvPr/>
        </p:nvSpPr>
        <p:spPr bwMode="auto">
          <a:xfrm>
            <a:off x="9599613" y="5362575"/>
            <a:ext cx="16017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PERFECCIONISTA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DEPENDENTE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RESPEITADOR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CONFORMADO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INFLEXÍVEL</a:t>
            </a:r>
          </a:p>
        </p:txBody>
      </p:sp>
      <p:sp>
        <p:nvSpPr>
          <p:cNvPr id="108628" name="Rectangle 15"/>
          <p:cNvSpPr>
            <a:spLocks noChangeArrowheads="1"/>
          </p:cNvSpPr>
          <p:nvPr/>
        </p:nvSpPr>
        <p:spPr bwMode="auto">
          <a:xfrm>
            <a:off x="871538" y="536257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INCONFORMADO COM REGRAS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REBELDE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INDISCIPLINADO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DESORGANIZADO</a:t>
            </a:r>
          </a:p>
        </p:txBody>
      </p:sp>
      <p:sp>
        <p:nvSpPr>
          <p:cNvPr id="108629" name="Rectangle 30"/>
          <p:cNvSpPr>
            <a:spLocks noChangeArrowheads="1"/>
          </p:cNvSpPr>
          <p:nvPr/>
        </p:nvSpPr>
        <p:spPr bwMode="auto">
          <a:xfrm>
            <a:off x="2582863" y="5362575"/>
            <a:ext cx="1198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DESCUIDADO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FRANCO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NÃO CONFORMISTA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OBSTINADO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DESPREOCUPADO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ADAPTÁVEL</a:t>
            </a:r>
          </a:p>
        </p:txBody>
      </p:sp>
      <p:sp>
        <p:nvSpPr>
          <p:cNvPr id="108630" name="Rectangle 30"/>
          <p:cNvSpPr>
            <a:spLocks noChangeArrowheads="1"/>
          </p:cNvSpPr>
          <p:nvPr/>
        </p:nvSpPr>
        <p:spPr bwMode="auto">
          <a:xfrm>
            <a:off x="4314825" y="5362575"/>
            <a:ext cx="16017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CASUAL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INDEPENDENTE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INFORMAL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DESINIBIDO</a:t>
            </a:r>
          </a:p>
          <a:p>
            <a:pPr defTabSz="762000" eaLnBrk="0" hangingPunct="0">
              <a:lnSpc>
                <a:spcPct val="150000"/>
              </a:lnSpc>
            </a:pPr>
            <a:r>
              <a:rPr lang="pt-BR" sz="800" b="1"/>
              <a:t>FLEXÍVEL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467" grpId="0" animBg="1"/>
      <p:bldP spid="19468" grpId="0" animBg="1"/>
      <p:bldP spid="19469" grpId="0" animBg="1"/>
      <p:bldP spid="19540" grpId="0"/>
      <p:bldP spid="195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245225"/>
            <a:ext cx="2844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>
              <a:cs typeface="Arial" charset="0"/>
            </a:endParaRPr>
          </a:p>
        </p:txBody>
      </p:sp>
      <p:sp>
        <p:nvSpPr>
          <p:cNvPr id="247810" name="Rectangle 2"/>
          <p:cNvSpPr>
            <a:spLocks noChangeArrowheads="1"/>
          </p:cNvSpPr>
          <p:nvPr/>
        </p:nvSpPr>
        <p:spPr bwMode="auto">
          <a:xfrm>
            <a:off x="2743200" y="6477000"/>
            <a:ext cx="5892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Oval 3"/>
          <p:cNvSpPr>
            <a:spLocks noChangeAspect="1" noChangeArrowheads="1"/>
          </p:cNvSpPr>
          <p:nvPr/>
        </p:nvSpPr>
        <p:spPr bwMode="auto">
          <a:xfrm>
            <a:off x="303213" y="420688"/>
            <a:ext cx="11583987" cy="6284912"/>
          </a:xfrm>
          <a:prstGeom prst="ellipse">
            <a:avLst/>
          </a:prstGeom>
          <a:solidFill>
            <a:srgbClr val="CCCCFF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7812" name="Oval 4" descr="Mármore branco"/>
          <p:cNvSpPr>
            <a:spLocks noChangeArrowheads="1"/>
          </p:cNvSpPr>
          <p:nvPr/>
        </p:nvSpPr>
        <p:spPr bwMode="auto">
          <a:xfrm>
            <a:off x="2792413" y="1878013"/>
            <a:ext cx="6365875" cy="3022600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3" name="Oval 5"/>
          <p:cNvSpPr>
            <a:spLocks noChangeArrowheads="1"/>
          </p:cNvSpPr>
          <p:nvPr/>
        </p:nvSpPr>
        <p:spPr bwMode="auto">
          <a:xfrm>
            <a:off x="4976813" y="2868613"/>
            <a:ext cx="1997075" cy="1041400"/>
          </a:xfrm>
          <a:prstGeom prst="ellipse">
            <a:avLst/>
          </a:prstGeom>
          <a:solidFill>
            <a:srgbClr val="00CC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7814" name="Line 6"/>
          <p:cNvSpPr>
            <a:spLocks noChangeAspect="1" noChangeShapeType="1"/>
          </p:cNvSpPr>
          <p:nvPr/>
        </p:nvSpPr>
        <p:spPr bwMode="auto">
          <a:xfrm>
            <a:off x="5975350" y="419100"/>
            <a:ext cx="1588" cy="65071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5" name="Line 7"/>
          <p:cNvSpPr>
            <a:spLocks noChangeAspect="1" noChangeShapeType="1"/>
          </p:cNvSpPr>
          <p:nvPr/>
        </p:nvSpPr>
        <p:spPr bwMode="auto">
          <a:xfrm flipH="1">
            <a:off x="128588" y="3405188"/>
            <a:ext cx="11980862" cy="15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6" name="Line 8"/>
          <p:cNvSpPr>
            <a:spLocks noChangeAspect="1" noChangeShapeType="1"/>
          </p:cNvSpPr>
          <p:nvPr/>
        </p:nvSpPr>
        <p:spPr bwMode="auto">
          <a:xfrm flipH="1" flipV="1">
            <a:off x="1454150" y="931863"/>
            <a:ext cx="9010650" cy="49085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Line 9"/>
          <p:cNvSpPr>
            <a:spLocks noChangeShapeType="1"/>
          </p:cNvSpPr>
          <p:nvPr/>
        </p:nvSpPr>
        <p:spPr bwMode="auto">
          <a:xfrm flipV="1">
            <a:off x="741363" y="1087438"/>
            <a:ext cx="9501187" cy="51768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Rectangle 10"/>
          <p:cNvSpPr>
            <a:spLocks noChangeArrowheads="1"/>
          </p:cNvSpPr>
          <p:nvPr/>
        </p:nvSpPr>
        <p:spPr bwMode="auto">
          <a:xfrm>
            <a:off x="5995988" y="2914650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A+</a:t>
            </a:r>
          </a:p>
        </p:txBody>
      </p:sp>
      <p:sp>
        <p:nvSpPr>
          <p:cNvPr id="247819" name="Rectangle 11"/>
          <p:cNvSpPr>
            <a:spLocks noChangeArrowheads="1"/>
          </p:cNvSpPr>
          <p:nvPr/>
        </p:nvSpPr>
        <p:spPr bwMode="auto">
          <a:xfrm>
            <a:off x="6362700" y="3136900"/>
            <a:ext cx="420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B+</a:t>
            </a:r>
          </a:p>
        </p:txBody>
      </p:sp>
      <p:sp>
        <p:nvSpPr>
          <p:cNvPr id="247820" name="Rectangle 12"/>
          <p:cNvSpPr>
            <a:spLocks noChangeArrowheads="1"/>
          </p:cNvSpPr>
          <p:nvPr/>
        </p:nvSpPr>
        <p:spPr bwMode="auto">
          <a:xfrm>
            <a:off x="6362700" y="3389313"/>
            <a:ext cx="420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C+</a:t>
            </a:r>
          </a:p>
        </p:txBody>
      </p:sp>
      <p:sp>
        <p:nvSpPr>
          <p:cNvPr id="247821" name="Rectangle 13"/>
          <p:cNvSpPr>
            <a:spLocks noChangeArrowheads="1"/>
          </p:cNvSpPr>
          <p:nvPr/>
        </p:nvSpPr>
        <p:spPr bwMode="auto">
          <a:xfrm>
            <a:off x="5995988" y="3635375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D+</a:t>
            </a:r>
          </a:p>
        </p:txBody>
      </p:sp>
      <p:sp>
        <p:nvSpPr>
          <p:cNvPr id="247822" name="Rectangle 14"/>
          <p:cNvSpPr>
            <a:spLocks noChangeArrowheads="1"/>
          </p:cNvSpPr>
          <p:nvPr/>
        </p:nvSpPr>
        <p:spPr bwMode="auto">
          <a:xfrm>
            <a:off x="5973763" y="415925"/>
            <a:ext cx="35766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Rápido para traçar e </a:t>
            </a:r>
          </a:p>
          <a:p>
            <a:pPr defTabSz="762000" eaLnBrk="0" hangingPunct="0"/>
            <a:r>
              <a:rPr lang="pt-BR" sz="600">
                <a:solidFill>
                  <a:srgbClr val="000080"/>
                </a:solidFill>
              </a:rPr>
              <a:t>expressar suas conclusões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Focaliza os resultados finais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 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Prefere ser compreendido a compreender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Expressa-se com idéias únicas e individualistas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Trabalha para dominar tanto individualmente ou quando está </a:t>
            </a:r>
          </a:p>
          <a:p>
            <a:pPr defTabSz="762000" eaLnBrk="0" hangingPunct="0"/>
            <a:r>
              <a:rPr lang="pt-BR" sz="600">
                <a:solidFill>
                  <a:srgbClr val="000080"/>
                </a:solidFill>
              </a:rPr>
              <a:t>   em grupos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Responde com agressividade quando suas idéias são criticadas ou não   </a:t>
            </a:r>
          </a:p>
          <a:p>
            <a:pPr defTabSz="762000" eaLnBrk="0" hangingPunct="0"/>
            <a:r>
              <a:rPr lang="pt-BR" sz="600">
                <a:solidFill>
                  <a:srgbClr val="000080"/>
                </a:solidFill>
              </a:rPr>
              <a:t>   aceitas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Utiliza com freqüência as palavras "Eu e Meu"</a:t>
            </a:r>
          </a:p>
          <a:p>
            <a:pPr defTabSz="762000" eaLnBrk="0" hangingPunct="0"/>
            <a:r>
              <a:rPr lang="pt-BR" sz="6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Demonstra uma atitude de superioridade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Rápido em criticar as idéias dos outros</a:t>
            </a:r>
            <a:endParaRPr lang="pt-BR" sz="900">
              <a:solidFill>
                <a:srgbClr val="000066"/>
              </a:solidFill>
              <a:latin typeface="Wingdings" charset="0"/>
            </a:endParaRP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Expressa-se com opiniões fortes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Evita a construção do consenso</a:t>
            </a:r>
          </a:p>
          <a:p>
            <a:pPr defTabSz="762000" eaLnBrk="0" hangingPunct="0"/>
            <a:r>
              <a:rPr lang="pt-BR" sz="6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Utiliza o sarcasmo</a:t>
            </a:r>
          </a:p>
          <a:p>
            <a:pPr defTabSz="762000" eaLnBrk="0" hangingPunct="0"/>
            <a:endParaRPr lang="pt-BR" sz="600">
              <a:solidFill>
                <a:srgbClr val="000080"/>
              </a:solidFill>
            </a:endParaRPr>
          </a:p>
        </p:txBody>
      </p:sp>
      <p:sp>
        <p:nvSpPr>
          <p:cNvPr id="247823" name="Rectangle 15"/>
          <p:cNvSpPr>
            <a:spLocks noChangeArrowheads="1"/>
          </p:cNvSpPr>
          <p:nvPr/>
        </p:nvSpPr>
        <p:spPr bwMode="auto">
          <a:xfrm>
            <a:off x="3152775" y="685800"/>
            <a:ext cx="2814638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r" defTabSz="762000" eaLnBrk="0" hangingPunct="0"/>
            <a:r>
              <a:rPr lang="pt-BR" sz="7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Procura evitar o confronto</a:t>
            </a:r>
          </a:p>
          <a:p>
            <a:pPr algn="r" defTabSz="762000" eaLnBrk="0" hangingPunct="0"/>
            <a:r>
              <a:rPr lang="pt-BR" sz="7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Fica calado quando ocorre conflito</a:t>
            </a:r>
          </a:p>
          <a:p>
            <a:pPr algn="r" defTabSz="762000" eaLnBrk="0" hangingPunct="0"/>
            <a:r>
              <a:rPr lang="pt-BR" sz="7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Procura entender ao invés de ser entendido</a:t>
            </a:r>
          </a:p>
          <a:p>
            <a:pPr algn="r" defTabSz="762000" eaLnBrk="0" hangingPunct="0"/>
            <a:r>
              <a:rPr lang="pt-BR" sz="7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Pré-qualifica suas opiniões para não ofender outros </a:t>
            </a:r>
          </a:p>
          <a:p>
            <a:pPr algn="r"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Acata facilmente a opinião da chefia, de superiores ou do grupo</a:t>
            </a:r>
          </a:p>
          <a:p>
            <a:pPr algn="r"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Segue atentamente um processo bem definido de comunicação</a:t>
            </a:r>
          </a:p>
          <a:p>
            <a:pPr algn="r"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Escuta atentamente as idéias dos outros</a:t>
            </a:r>
          </a:p>
          <a:p>
            <a:pPr algn="r" defTabSz="762000" eaLnBrk="0" hangingPunct="0"/>
            <a:r>
              <a:rPr lang="pt-BR" sz="7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Permite que outros dominem as conversações</a:t>
            </a:r>
          </a:p>
          <a:p>
            <a:pPr algn="r" defTabSz="762000" eaLnBrk="0" hangingPunct="0"/>
            <a:r>
              <a:rPr lang="pt-BR" sz="7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Trabalha na busca de construção do consenso</a:t>
            </a:r>
          </a:p>
          <a:p>
            <a:pPr algn="r" defTabSz="762000" eaLnBrk="0" hangingPunct="0"/>
            <a:r>
              <a:rPr lang="pt-BR" sz="700">
                <a:solidFill>
                  <a:srgbClr val="000080"/>
                </a:solidFill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Omite suas opiniões</a:t>
            </a:r>
          </a:p>
          <a:p>
            <a:pPr algn="r" defTabSz="762000" eaLnBrk="0" hangingPunct="0"/>
            <a:endParaRPr lang="pt-BR" sz="700">
              <a:solidFill>
                <a:srgbClr val="000080"/>
              </a:solidFill>
            </a:endParaRPr>
          </a:p>
        </p:txBody>
      </p:sp>
      <p:sp>
        <p:nvSpPr>
          <p:cNvPr id="247824" name="Rectangle 16"/>
          <p:cNvSpPr>
            <a:spLocks noChangeArrowheads="1"/>
          </p:cNvSpPr>
          <p:nvPr/>
        </p:nvSpPr>
        <p:spPr bwMode="auto">
          <a:xfrm>
            <a:off x="8128000" y="1503363"/>
            <a:ext cx="40640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No processo de 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   comunicação enfoca sua 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 atenção nas pessoas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Procura envolver outras pessoas 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no processo de comunicação   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Procura estar no centro de um processo de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comunicação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  <a:latin typeface="Wingdings" charset="0"/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Trabalha pro ativamente para buscar o consenso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Fala pelos outros - porta-voz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Frequentemente utiliza palavras "Você, Nós e Nosso"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Trabalha para reverter o negativo em positivo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Evita criticar outros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Transforma tangíveis em intangíveis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Procura parecer bem, mesmo quando a situação 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não está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Prefere a comunicação pessoal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Procura novas pessoas com quem possa se 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  comunicar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600">
                <a:solidFill>
                  <a:srgbClr val="000080"/>
                </a:solidFill>
              </a:rPr>
              <a:t>Utiliza a comunicação pro ativamente para 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   estabelecer relacionamentos positivos com outras</a:t>
            </a:r>
          </a:p>
          <a:p>
            <a:pPr defTabSz="762000" eaLnBrk="0" hangingPunct="0">
              <a:lnSpc>
                <a:spcPct val="95000"/>
              </a:lnSpc>
            </a:pPr>
            <a:r>
              <a:rPr lang="pt-BR" sz="600">
                <a:solidFill>
                  <a:srgbClr val="000080"/>
                </a:solidFill>
              </a:rPr>
              <a:t>                                       pessoas</a:t>
            </a:r>
          </a:p>
        </p:txBody>
      </p:sp>
      <p:sp>
        <p:nvSpPr>
          <p:cNvPr id="247825" name="Rectangle 17"/>
          <p:cNvSpPr>
            <a:spLocks noChangeArrowheads="1"/>
          </p:cNvSpPr>
          <p:nvPr/>
        </p:nvSpPr>
        <p:spPr bwMode="auto">
          <a:xfrm>
            <a:off x="304800" y="1711325"/>
            <a:ext cx="24050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Focaliza sua atenção no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                          conteúdo da mensagem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Prefere ficar sozinho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Fala consigo mesmo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Pensa antes de falar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Fala por meio de ferramentas e instrumentos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Prefere a comunicação escrita à falada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Prefere a comunicação individual - um-a-um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Tenta construir seus relacionamentos partir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700">
                <a:solidFill>
                  <a:srgbClr val="000080"/>
                </a:solidFill>
              </a:rPr>
              <a:t>    do processo das comunicações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É efetivo e sério quando fala ou escreve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Evita situações sociais no trabalho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Parece ausente e distante das pessoas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Prefere comunicar-se com pessoas que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conhece e confia</a:t>
            </a:r>
          </a:p>
          <a:p>
            <a:pPr defTabSz="762000" eaLnBrk="0" hangingPunct="0"/>
            <a:endParaRPr lang="pt-BR" sz="700">
              <a:solidFill>
                <a:srgbClr val="000080"/>
              </a:solidFill>
            </a:endParaRPr>
          </a:p>
        </p:txBody>
      </p:sp>
      <p:sp>
        <p:nvSpPr>
          <p:cNvPr id="247826" name="Rectangle 18"/>
          <p:cNvSpPr>
            <a:spLocks noChangeArrowheads="1"/>
          </p:cNvSpPr>
          <p:nvPr/>
        </p:nvSpPr>
        <p:spPr bwMode="auto">
          <a:xfrm>
            <a:off x="266700" y="3581400"/>
            <a:ext cx="36957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Impaciente com os processos de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comunicação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Comunica-se em pequenos repentes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Trabalha com pensamentos múltiplos no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processo de comunicação com outras pessoas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Parece estar distraído quando em reunião com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    outras pessoas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Trabalha no sentido de encurtar o processo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         comunicativo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6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700">
                <a:solidFill>
                  <a:srgbClr val="000080"/>
                </a:solidFill>
              </a:rPr>
              <a:t>Subestima o tempo necessário para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700">
                <a:solidFill>
                  <a:srgbClr val="000080"/>
                </a:solidFill>
              </a:rPr>
              <a:t>               comunicar-se com outras pessoas</a:t>
            </a:r>
          </a:p>
          <a:p>
            <a:pPr defTabSz="762000" eaLnBrk="0" hangingPunct="0"/>
            <a:endParaRPr lang="pt-BR" sz="700">
              <a:solidFill>
                <a:srgbClr val="000080"/>
              </a:solidFill>
            </a:endParaRPr>
          </a:p>
        </p:txBody>
      </p:sp>
      <p:sp>
        <p:nvSpPr>
          <p:cNvPr id="247827" name="Rectangle 19"/>
          <p:cNvSpPr>
            <a:spLocks noChangeArrowheads="1"/>
          </p:cNvSpPr>
          <p:nvPr/>
        </p:nvSpPr>
        <p:spPr bwMode="auto">
          <a:xfrm>
            <a:off x="8280400" y="3497263"/>
            <a:ext cx="27257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Procura construir relacionamentos positivos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                     de longo prazo com outras pessoas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Escuta atentamente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600">
                <a:solidFill>
                  <a:srgbClr val="000066"/>
                </a:solidFill>
                <a:latin typeface="Wingdings" charset="0"/>
              </a:rPr>
              <a:t>       Ø</a:t>
            </a:r>
            <a:r>
              <a:rPr lang="pt-BR" sz="700">
                <a:solidFill>
                  <a:srgbClr val="000080"/>
                </a:solidFill>
              </a:rPr>
              <a:t>Precisa da opinião de outras pessoas quando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700">
                <a:solidFill>
                  <a:srgbClr val="000080"/>
                </a:solidFill>
              </a:rPr>
              <a:t>                   toma decisões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Prefere ser parte de um processo construtivo através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       do consenso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Sente-se confortável e relaxado quando se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relaciona com pessoas que conhece a bastante tempo</a:t>
            </a:r>
            <a:r>
              <a:rPr lang="pt-BR" sz="700">
                <a:solidFill>
                  <a:srgbClr val="000080"/>
                </a:solidFill>
                <a:latin typeface="Wingdings" charset="0"/>
              </a:rPr>
              <a:t> 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Espera ser convidado para participar de um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    processo de comunicação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  Ø</a:t>
            </a:r>
            <a:r>
              <a:rPr lang="pt-BR" sz="700">
                <a:solidFill>
                  <a:srgbClr val="000080"/>
                </a:solidFill>
              </a:rPr>
              <a:t>Prefere os métodos tradicionais de comunicação</a:t>
            </a:r>
          </a:p>
          <a:p>
            <a:pPr defTabSz="762000" eaLnBrk="0" hangingPunct="0"/>
            <a:endParaRPr lang="pt-BR" sz="700">
              <a:solidFill>
                <a:srgbClr val="000080"/>
              </a:solidFill>
            </a:endParaRPr>
          </a:p>
        </p:txBody>
      </p:sp>
      <p:sp>
        <p:nvSpPr>
          <p:cNvPr id="247828" name="Rectangle 20"/>
          <p:cNvSpPr>
            <a:spLocks noChangeArrowheads="1"/>
          </p:cNvSpPr>
          <p:nvPr/>
        </p:nvSpPr>
        <p:spPr bwMode="auto">
          <a:xfrm>
            <a:off x="2032000" y="4875213"/>
            <a:ext cx="47752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Trabalha para ser flexível com outras pessoas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700">
                <a:solidFill>
                  <a:srgbClr val="000080"/>
                </a:solidFill>
                <a:latin typeface="Wingdings" charset="0"/>
              </a:rPr>
              <a:t> 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Utiliza a generalização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700">
                <a:solidFill>
                  <a:srgbClr val="000080"/>
                </a:solidFill>
              </a:rPr>
              <a:t>                  (não tenho certeza, mas acho que...)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Parece despreocupado sobre detalhes quando está se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                 comunicando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Não convencional quando se comunica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Escuta os conceitos e não os detalhes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Fala antes de pensar sobre o impacto em outras pessoas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Despreocupado quanto a hierarquia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  <a:latin typeface="Wingdings" charset="0"/>
              </a:rPr>
              <a:t>    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Prefere reuniões informais com as outras pessoas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600">
                <a:solidFill>
                  <a:srgbClr val="000066"/>
                </a:solidFill>
                <a:latin typeface="Wingdings" charset="0"/>
              </a:rPr>
              <a:t>     Ø</a:t>
            </a:r>
            <a:r>
              <a:rPr lang="pt-BR" sz="700">
                <a:solidFill>
                  <a:srgbClr val="000080"/>
                </a:solidFill>
              </a:rPr>
              <a:t>Fala aberta e livremente sobre assuntos dos quais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700">
                <a:solidFill>
                  <a:srgbClr val="000080"/>
                </a:solidFill>
              </a:rPr>
              <a:t>                     não tenha muita certeza </a:t>
            </a:r>
          </a:p>
        </p:txBody>
      </p:sp>
      <p:sp>
        <p:nvSpPr>
          <p:cNvPr id="247829" name="Rectangle 21"/>
          <p:cNvSpPr>
            <a:spLocks noChangeArrowheads="1"/>
          </p:cNvSpPr>
          <p:nvPr/>
        </p:nvSpPr>
        <p:spPr bwMode="auto">
          <a:xfrm>
            <a:off x="5992813" y="4895850"/>
            <a:ext cx="26733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Focaliza sua atenção especialmente nos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detalhes e nos resultados finais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Cuidadoso para utilizar as palavras ou frases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certas quando fala ou escreve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Percepção de hierarquia de comando quando está se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comunicando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Preocupa-se para que as coisas sejam feitas corretamente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Sente-se mal quando lhe é pedido que fale sobre assuntos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  que não domina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É sensível aos erros cometidos por ele e outras </a:t>
            </a:r>
          </a:p>
          <a:p>
            <a:pPr defTabSz="762000" eaLnBrk="0" hangingPunct="0"/>
            <a:r>
              <a:rPr lang="pt-BR" sz="700">
                <a:solidFill>
                  <a:srgbClr val="000080"/>
                </a:solidFill>
              </a:rPr>
              <a:t>  pessoas nas comunicações 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700">
                <a:solidFill>
                  <a:srgbClr val="000080"/>
                </a:solidFill>
              </a:rPr>
              <a:t>Prefere afirmações precisas e estruturadas</a:t>
            </a:r>
            <a:r>
              <a:rPr lang="pt-BR" sz="600">
                <a:solidFill>
                  <a:srgbClr val="000066"/>
                </a:solidFill>
                <a:latin typeface="Wingdings" charset="0"/>
              </a:rPr>
              <a:t> </a:t>
            </a:r>
          </a:p>
          <a:p>
            <a:pPr defTabSz="762000" eaLnBrk="0" hangingPunct="0"/>
            <a:r>
              <a:rPr lang="pt-BR" sz="600">
                <a:solidFill>
                  <a:srgbClr val="000066"/>
                </a:solidFill>
                <a:latin typeface="Wingdings" charset="0"/>
              </a:rPr>
              <a:t> </a:t>
            </a:r>
            <a:r>
              <a:rPr lang="pt-BR" sz="5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700">
                <a:solidFill>
                  <a:srgbClr val="000080"/>
                </a:solidFill>
              </a:rPr>
              <a:t>Utiliza a comunicação para aprender</a:t>
            </a:r>
          </a:p>
          <a:p>
            <a:pPr defTabSz="762000" eaLnBrk="0" hangingPunct="0"/>
            <a:endParaRPr lang="pt-BR" sz="700">
              <a:solidFill>
                <a:srgbClr val="000080"/>
              </a:solidFill>
            </a:endParaRPr>
          </a:p>
        </p:txBody>
      </p:sp>
      <p:sp>
        <p:nvSpPr>
          <p:cNvPr id="247830" name="Rectangle 22"/>
          <p:cNvSpPr>
            <a:spLocks noChangeArrowheads="1"/>
          </p:cNvSpPr>
          <p:nvPr/>
        </p:nvSpPr>
        <p:spPr bwMode="auto">
          <a:xfrm>
            <a:off x="5487988" y="3635375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D-</a:t>
            </a:r>
          </a:p>
        </p:txBody>
      </p:sp>
      <p:sp>
        <p:nvSpPr>
          <p:cNvPr id="247831" name="Rectangle 23"/>
          <p:cNvSpPr>
            <a:spLocks noChangeArrowheads="1"/>
          </p:cNvSpPr>
          <p:nvPr/>
        </p:nvSpPr>
        <p:spPr bwMode="auto">
          <a:xfrm>
            <a:off x="5041900" y="3389313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C-</a:t>
            </a:r>
          </a:p>
        </p:txBody>
      </p:sp>
      <p:sp>
        <p:nvSpPr>
          <p:cNvPr id="247832" name="Rectangle 24"/>
          <p:cNvSpPr>
            <a:spLocks noChangeArrowheads="1"/>
          </p:cNvSpPr>
          <p:nvPr/>
        </p:nvSpPr>
        <p:spPr bwMode="auto">
          <a:xfrm>
            <a:off x="5041900" y="3136900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B-</a:t>
            </a:r>
          </a:p>
        </p:txBody>
      </p:sp>
      <p:sp>
        <p:nvSpPr>
          <p:cNvPr id="247833" name="Rectangle 25"/>
          <p:cNvSpPr>
            <a:spLocks noChangeArrowheads="1"/>
          </p:cNvSpPr>
          <p:nvPr/>
        </p:nvSpPr>
        <p:spPr bwMode="auto">
          <a:xfrm>
            <a:off x="5487988" y="2914650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A-</a:t>
            </a:r>
          </a:p>
        </p:txBody>
      </p:sp>
      <p:sp>
        <p:nvSpPr>
          <p:cNvPr id="247834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912813" y="20638"/>
            <a:ext cx="104648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SUMÁRIO DOS COMPORTAMENTOS AO SE COMUNICAR</a:t>
            </a:r>
          </a:p>
        </p:txBody>
      </p:sp>
      <p:sp>
        <p:nvSpPr>
          <p:cNvPr id="99355" name="Text Box 27"/>
          <p:cNvSpPr txBox="1">
            <a:spLocks noChangeArrowheads="1"/>
          </p:cNvSpPr>
          <p:nvPr/>
        </p:nvSpPr>
        <p:spPr bwMode="auto">
          <a:xfrm>
            <a:off x="4183063" y="1970088"/>
            <a:ext cx="3544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>
                <a:cs typeface="Arial" charset="0"/>
              </a:rPr>
              <a:t>Escreva seu nome nas fatias adequadas!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5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245225"/>
            <a:ext cx="2844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>
              <a:cs typeface="Arial" charset="0"/>
            </a:endParaRPr>
          </a:p>
        </p:txBody>
      </p:sp>
      <p:sp>
        <p:nvSpPr>
          <p:cNvPr id="287746" name="Text Box 2"/>
          <p:cNvSpPr txBox="1">
            <a:spLocks noChangeArrowheads="1"/>
          </p:cNvSpPr>
          <p:nvPr/>
        </p:nvSpPr>
        <p:spPr bwMode="auto">
          <a:xfrm>
            <a:off x="3251200" y="6491288"/>
            <a:ext cx="5283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61444" name="Oval 3"/>
          <p:cNvSpPr>
            <a:spLocks noChangeAspect="1" noChangeArrowheads="1"/>
          </p:cNvSpPr>
          <p:nvPr/>
        </p:nvSpPr>
        <p:spPr bwMode="auto">
          <a:xfrm>
            <a:off x="303213" y="420688"/>
            <a:ext cx="11583987" cy="6284912"/>
          </a:xfrm>
          <a:prstGeom prst="ellipse">
            <a:avLst/>
          </a:prstGeom>
          <a:solidFill>
            <a:srgbClr val="CCFFCC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7748" name="Oval 4" descr="Mármore branco"/>
          <p:cNvSpPr>
            <a:spLocks noChangeAspect="1" noChangeArrowheads="1"/>
          </p:cNvSpPr>
          <p:nvPr/>
        </p:nvSpPr>
        <p:spPr bwMode="auto">
          <a:xfrm>
            <a:off x="3251200" y="2166938"/>
            <a:ext cx="5541963" cy="2630487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49" name="Oval 5"/>
          <p:cNvSpPr>
            <a:spLocks noChangeArrowheads="1"/>
          </p:cNvSpPr>
          <p:nvPr/>
        </p:nvSpPr>
        <p:spPr bwMode="auto">
          <a:xfrm>
            <a:off x="5046663" y="2892425"/>
            <a:ext cx="1997075" cy="1041400"/>
          </a:xfrm>
          <a:prstGeom prst="ellipse">
            <a:avLst/>
          </a:prstGeom>
          <a:solidFill>
            <a:srgbClr val="3366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750" name="Line 6"/>
          <p:cNvSpPr>
            <a:spLocks noChangeAspect="1" noChangeShapeType="1"/>
          </p:cNvSpPr>
          <p:nvPr/>
        </p:nvSpPr>
        <p:spPr bwMode="auto">
          <a:xfrm>
            <a:off x="6045200" y="404813"/>
            <a:ext cx="1588" cy="63769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1" name="Line 7"/>
          <p:cNvSpPr>
            <a:spLocks noChangeAspect="1" noChangeShapeType="1"/>
          </p:cNvSpPr>
          <p:nvPr/>
        </p:nvSpPr>
        <p:spPr bwMode="auto">
          <a:xfrm flipH="1">
            <a:off x="198438" y="3390900"/>
            <a:ext cx="11980862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2" name="Line 8"/>
          <p:cNvSpPr>
            <a:spLocks noChangeShapeType="1"/>
          </p:cNvSpPr>
          <p:nvPr/>
        </p:nvSpPr>
        <p:spPr bwMode="auto">
          <a:xfrm flipH="1" flipV="1">
            <a:off x="1524000" y="917575"/>
            <a:ext cx="8940800" cy="49498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3" name="Line 9"/>
          <p:cNvSpPr>
            <a:spLocks noChangeShapeType="1"/>
          </p:cNvSpPr>
          <p:nvPr/>
        </p:nvSpPr>
        <p:spPr bwMode="auto">
          <a:xfrm flipV="1">
            <a:off x="811213" y="1073150"/>
            <a:ext cx="9501187" cy="51768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754" name="Rectangle 10"/>
          <p:cNvSpPr>
            <a:spLocks noChangeArrowheads="1"/>
          </p:cNvSpPr>
          <p:nvPr/>
        </p:nvSpPr>
        <p:spPr bwMode="auto">
          <a:xfrm>
            <a:off x="6065838" y="2900363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A+</a:t>
            </a:r>
          </a:p>
        </p:txBody>
      </p:sp>
      <p:sp>
        <p:nvSpPr>
          <p:cNvPr id="287755" name="Rectangle 11"/>
          <p:cNvSpPr>
            <a:spLocks noChangeArrowheads="1"/>
          </p:cNvSpPr>
          <p:nvPr/>
        </p:nvSpPr>
        <p:spPr bwMode="auto">
          <a:xfrm>
            <a:off x="6432550" y="3122613"/>
            <a:ext cx="420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B+</a:t>
            </a:r>
          </a:p>
        </p:txBody>
      </p:sp>
      <p:sp>
        <p:nvSpPr>
          <p:cNvPr id="287756" name="Rectangle 12"/>
          <p:cNvSpPr>
            <a:spLocks noChangeArrowheads="1"/>
          </p:cNvSpPr>
          <p:nvPr/>
        </p:nvSpPr>
        <p:spPr bwMode="auto">
          <a:xfrm>
            <a:off x="6432550" y="3375025"/>
            <a:ext cx="420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C+</a:t>
            </a:r>
          </a:p>
        </p:txBody>
      </p:sp>
      <p:sp>
        <p:nvSpPr>
          <p:cNvPr id="287757" name="Rectangle 13"/>
          <p:cNvSpPr>
            <a:spLocks noChangeArrowheads="1"/>
          </p:cNvSpPr>
          <p:nvPr/>
        </p:nvSpPr>
        <p:spPr bwMode="auto">
          <a:xfrm>
            <a:off x="6065838" y="36210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D+</a:t>
            </a:r>
          </a:p>
        </p:txBody>
      </p:sp>
      <p:sp>
        <p:nvSpPr>
          <p:cNvPr id="287758" name="Rectangle 14"/>
          <p:cNvSpPr>
            <a:spLocks noChangeArrowheads="1"/>
          </p:cNvSpPr>
          <p:nvPr/>
        </p:nvSpPr>
        <p:spPr bwMode="auto">
          <a:xfrm>
            <a:off x="6024563" y="708025"/>
            <a:ext cx="322103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Reconhecimento por suas idéias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Controle de suas atividades e trabalho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Liberdade para agir de forma   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</a:rPr>
              <a:t>   independente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Oportunidades para provar a si mesmo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Dinheiro (compra controle, influência, 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</a:rPr>
              <a:t>   poder e independência)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Compreender o grande quadro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Resolver problemas do seu jeito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Competição individual</a:t>
            </a:r>
          </a:p>
          <a:p>
            <a:pPr defTabSz="762000" eaLnBrk="0" hangingPunct="0"/>
            <a:endParaRPr lang="pt-BR" sz="900">
              <a:solidFill>
                <a:srgbClr val="000066"/>
              </a:solidFill>
            </a:endParaRPr>
          </a:p>
          <a:p>
            <a:pPr defTabSz="762000" eaLnBrk="0" hangingPunct="0"/>
            <a:endParaRPr lang="pt-BR" sz="900">
              <a:solidFill>
                <a:srgbClr val="000066"/>
              </a:solidFill>
            </a:endParaRPr>
          </a:p>
        </p:txBody>
      </p:sp>
      <p:sp>
        <p:nvSpPr>
          <p:cNvPr id="287759" name="Rectangle 15"/>
          <p:cNvSpPr>
            <a:spLocks noChangeArrowheads="1"/>
          </p:cNvSpPr>
          <p:nvPr/>
        </p:nvSpPr>
        <p:spPr bwMode="auto">
          <a:xfrm>
            <a:off x="2182813" y="539750"/>
            <a:ext cx="2862262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          Ø</a:t>
            </a:r>
            <a:r>
              <a:rPr lang="pt-BR" sz="900">
                <a:solidFill>
                  <a:srgbClr val="000066"/>
                </a:solidFill>
              </a:rPr>
              <a:t>Encorajamento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      Ø</a:t>
            </a:r>
            <a:r>
              <a:rPr lang="pt-BR" sz="900">
                <a:solidFill>
                  <a:srgbClr val="000066"/>
                </a:solidFill>
              </a:rPr>
              <a:t>Harmonia invés de atrito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   Ø</a:t>
            </a:r>
            <a:r>
              <a:rPr lang="pt-BR" sz="900">
                <a:solidFill>
                  <a:srgbClr val="000066"/>
                </a:solidFill>
              </a:rPr>
              <a:t>Supervisão compreensiva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Reconhecimento por trabalhar em equipe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Ø</a:t>
            </a:r>
            <a:r>
              <a:rPr lang="pt-BR" sz="900">
                <a:solidFill>
                  <a:srgbClr val="000066"/>
                </a:solidFill>
              </a:rPr>
              <a:t>Não ter que tomar decisões de risco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Ø</a:t>
            </a:r>
            <a:r>
              <a:rPr lang="pt-BR" sz="900">
                <a:solidFill>
                  <a:srgbClr val="000066"/>
                </a:solidFill>
              </a:rPr>
              <a:t>Não competir individualmente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Ø</a:t>
            </a:r>
            <a:r>
              <a:rPr lang="pt-BR" sz="900">
                <a:solidFill>
                  <a:srgbClr val="000066"/>
                </a:solidFill>
              </a:rPr>
              <a:t>Reconhecimento pelo espírito abnegado ao 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</a:rPr>
              <a:t>                 realizar o trabalho</a:t>
            </a:r>
          </a:p>
          <a:p>
            <a:pPr defTabSz="762000" eaLnBrk="0" hangingPunct="0">
              <a:buFont typeface="Wingdings" charset="0"/>
              <a:buNone/>
            </a:pPr>
            <a:r>
              <a:rPr lang="pt-BR" sz="900">
                <a:solidFill>
                  <a:srgbClr val="000066"/>
                </a:solidFill>
              </a:rPr>
              <a:t>                    </a:t>
            </a:r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Ambiente orientado para a equipe</a:t>
            </a:r>
          </a:p>
          <a:p>
            <a:pPr defTabSz="762000" eaLnBrk="0" hangingPunct="0">
              <a:buFont typeface="Wingdings" charset="0"/>
              <a:buNone/>
            </a:pPr>
            <a:r>
              <a:rPr lang="pt-BR" sz="900">
                <a:solidFill>
                  <a:srgbClr val="000066"/>
                </a:solidFill>
              </a:rPr>
              <a:t>	     </a:t>
            </a:r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 Se liderado</a:t>
            </a:r>
          </a:p>
          <a:p>
            <a:pPr defTabSz="762000" eaLnBrk="0" hangingPunct="0">
              <a:buFont typeface="Wingdings" charset="0"/>
              <a:buNone/>
            </a:pPr>
            <a:r>
              <a:rPr lang="pt-BR" sz="900">
                <a:solidFill>
                  <a:srgbClr val="000066"/>
                </a:solidFill>
              </a:rPr>
              <a:t>	           </a:t>
            </a:r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Ser treinado</a:t>
            </a:r>
          </a:p>
          <a:p>
            <a:pPr defTabSz="762000" eaLnBrk="0" hangingPunct="0">
              <a:buFont typeface="Wingdings" charset="0"/>
              <a:buNone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           Ø</a:t>
            </a:r>
            <a:r>
              <a:rPr lang="pt-BR" sz="900">
                <a:solidFill>
                  <a:srgbClr val="000066"/>
                </a:solidFill>
              </a:rPr>
              <a:t>Apoio</a:t>
            </a:r>
          </a:p>
          <a:p>
            <a:pPr defTabSz="762000" eaLnBrk="0" hangingPunct="0">
              <a:buFont typeface="Wingdings" charset="0"/>
              <a:buNone/>
            </a:pPr>
            <a:endParaRPr lang="pt-BR" sz="900">
              <a:solidFill>
                <a:srgbClr val="000066"/>
              </a:solidFill>
            </a:endParaRPr>
          </a:p>
        </p:txBody>
      </p:sp>
      <p:sp>
        <p:nvSpPr>
          <p:cNvPr id="287760" name="Rectangle 16"/>
          <p:cNvSpPr>
            <a:spLocks noChangeArrowheads="1"/>
          </p:cNvSpPr>
          <p:nvPr/>
        </p:nvSpPr>
        <p:spPr bwMode="auto">
          <a:xfrm>
            <a:off x="304800" y="1905000"/>
            <a:ext cx="24939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    Ø</a:t>
            </a:r>
            <a:r>
              <a:rPr lang="pt-BR" sz="900">
                <a:solidFill>
                  <a:srgbClr val="000066"/>
                </a:solidFill>
              </a:rPr>
              <a:t>Ficar sozinho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Oportunidade para introspecção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Reconhecimento por conseguir 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</a:rPr>
              <a:t>                resultados técnicos ou intelectuais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Liberdade de politicagem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Ø</a:t>
            </a:r>
            <a:r>
              <a:rPr lang="pt-BR" sz="900">
                <a:solidFill>
                  <a:srgbClr val="000066"/>
                </a:solidFill>
              </a:rPr>
              <a:t>Reconhecimento em particular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Ø</a:t>
            </a:r>
            <a:r>
              <a:rPr lang="pt-BR" sz="900">
                <a:solidFill>
                  <a:srgbClr val="000066"/>
                </a:solidFill>
              </a:rPr>
              <a:t>Privacidade - silêncio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Não ser interrompido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Tempo para pensar</a:t>
            </a:r>
          </a:p>
          <a:p>
            <a:pPr defTabSz="762000" eaLnBrk="0" hangingPunct="0"/>
            <a:endParaRPr lang="pt-BR" sz="900">
              <a:solidFill>
                <a:srgbClr val="000066"/>
              </a:solidFill>
            </a:endParaRPr>
          </a:p>
        </p:txBody>
      </p:sp>
      <p:sp>
        <p:nvSpPr>
          <p:cNvPr id="287761" name="Rectangle 17"/>
          <p:cNvSpPr>
            <a:spLocks noChangeArrowheads="1"/>
          </p:cNvSpPr>
          <p:nvPr/>
        </p:nvSpPr>
        <p:spPr bwMode="auto">
          <a:xfrm>
            <a:off x="8604250" y="1905000"/>
            <a:ext cx="31559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Aceitação social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Reconhecimento social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Ser admirado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Símbolos de status e prestígio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Símbolos de poder (títulos, 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</a:rPr>
              <a:t>     reconhecimento público)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Ø</a:t>
            </a:r>
            <a:r>
              <a:rPr lang="pt-BR" sz="900">
                <a:solidFill>
                  <a:srgbClr val="000066"/>
                </a:solidFill>
              </a:rPr>
              <a:t>Oportunidades para ser aceito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Trabalhar em equipe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Ø</a:t>
            </a:r>
            <a:r>
              <a:rPr lang="pt-BR" sz="900">
                <a:solidFill>
                  <a:srgbClr val="000066"/>
                </a:solidFill>
              </a:rPr>
              <a:t>Construir o consenso       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Ø</a:t>
            </a:r>
            <a:r>
              <a:rPr lang="pt-BR" sz="900">
                <a:solidFill>
                  <a:srgbClr val="000066"/>
                </a:solidFill>
              </a:rPr>
              <a:t>Estar por dentro</a:t>
            </a:r>
          </a:p>
          <a:p>
            <a:pPr defTabSz="762000" eaLnBrk="0" hangingPunct="0"/>
            <a:endParaRPr lang="pt-BR" sz="900">
              <a:solidFill>
                <a:srgbClr val="000066"/>
              </a:solidFill>
            </a:endParaRPr>
          </a:p>
        </p:txBody>
      </p:sp>
      <p:sp>
        <p:nvSpPr>
          <p:cNvPr id="287762" name="Rectangle 18"/>
          <p:cNvSpPr>
            <a:spLocks noChangeArrowheads="1"/>
          </p:cNvSpPr>
          <p:nvPr/>
        </p:nvSpPr>
        <p:spPr bwMode="auto">
          <a:xfrm>
            <a:off x="7823200" y="3511550"/>
            <a:ext cx="42719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    Ø</a:t>
            </a:r>
            <a:r>
              <a:rPr lang="pt-BR" sz="900">
                <a:solidFill>
                  <a:srgbClr val="000066"/>
                </a:solidFill>
              </a:rPr>
              <a:t>Segurança </a:t>
            </a:r>
            <a:r>
              <a:rPr lang="ja-JP" altLang="pt-BR" sz="900">
                <a:solidFill>
                  <a:srgbClr val="000066"/>
                </a:solidFill>
              </a:rPr>
              <a:t>“</a:t>
            </a:r>
            <a:r>
              <a:rPr lang="pt-BR" altLang="ja-JP" sz="900">
                <a:solidFill>
                  <a:srgbClr val="000066"/>
                </a:solidFill>
              </a:rPr>
              <a:t>gerência que se preocupe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</a:rPr>
              <a:t>                 comigo</a:t>
            </a:r>
            <a:r>
              <a:rPr lang="ja-JP" altLang="pt-BR" sz="900">
                <a:solidFill>
                  <a:srgbClr val="000066"/>
                </a:solidFill>
              </a:rPr>
              <a:t>”</a:t>
            </a:r>
            <a:r>
              <a:rPr lang="pt-BR" altLang="ja-JP" sz="900">
                <a:solidFill>
                  <a:srgbClr val="000066"/>
                </a:solidFill>
              </a:rPr>
              <a:t>                                                     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 Ø</a:t>
            </a:r>
            <a:r>
              <a:rPr lang="pt-BR" sz="900">
                <a:solidFill>
                  <a:srgbClr val="000066"/>
                </a:solidFill>
              </a:rPr>
              <a:t>Ambiente de trabalho previsível e estável</a:t>
            </a:r>
          </a:p>
          <a:p>
            <a:pPr marL="571500" lvl="1" defTabSz="762000" eaLnBrk="0" hangingPunct="0">
              <a:buFont typeface="Wingdings" charset="0"/>
              <a:buNone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Reconhecimento por lealdade e tempo  </a:t>
            </a:r>
          </a:p>
          <a:p>
            <a:pPr marL="571500" lvl="1"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</a:rPr>
              <a:t>de casa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Liberdade de não precisar mudar prioridades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</a:rPr>
              <a:t>         </a:t>
            </a:r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Apoio, ser parte da família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Ambiente pessoas familiares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800">
                <a:solidFill>
                  <a:srgbClr val="000066"/>
                </a:solidFill>
                <a:latin typeface="Wingdings" charset="0"/>
              </a:rPr>
              <a:t>     Ø</a:t>
            </a:r>
            <a:r>
              <a:rPr lang="pt-BR" sz="900">
                <a:solidFill>
                  <a:srgbClr val="000066"/>
                </a:solidFill>
              </a:rPr>
              <a:t> Lugar e pessoas conhecidas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     Ø</a:t>
            </a:r>
            <a:r>
              <a:rPr lang="pt-BR" sz="900">
                <a:solidFill>
                  <a:srgbClr val="000066"/>
                </a:solidFill>
              </a:rPr>
              <a:t>Trabalho em equipe</a:t>
            </a:r>
          </a:p>
          <a:p>
            <a:pPr defTabSz="762000" eaLnBrk="0" hangingPunct="0"/>
            <a:endParaRPr lang="pt-BR" sz="900">
              <a:solidFill>
                <a:srgbClr val="000066"/>
              </a:solidFill>
            </a:endParaRPr>
          </a:p>
        </p:txBody>
      </p:sp>
      <p:sp>
        <p:nvSpPr>
          <p:cNvPr id="287763" name="Rectangle 19"/>
          <p:cNvSpPr>
            <a:spLocks noChangeArrowheads="1"/>
          </p:cNvSpPr>
          <p:nvPr/>
        </p:nvSpPr>
        <p:spPr bwMode="auto">
          <a:xfrm>
            <a:off x="1968500" y="4797425"/>
            <a:ext cx="29591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    Ø</a:t>
            </a:r>
            <a:r>
              <a:rPr lang="pt-BR" sz="900">
                <a:solidFill>
                  <a:srgbClr val="000066"/>
                </a:solidFill>
              </a:rPr>
              <a:t>Ausência de controles rigorosos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   Ø</a:t>
            </a:r>
            <a:r>
              <a:rPr lang="pt-BR" sz="900">
                <a:solidFill>
                  <a:srgbClr val="000066"/>
                </a:solidFill>
              </a:rPr>
              <a:t>Liberdade de expressão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  Ø</a:t>
            </a:r>
            <a:r>
              <a:rPr lang="pt-BR" sz="900">
                <a:solidFill>
                  <a:srgbClr val="000066"/>
                </a:solidFill>
              </a:rPr>
              <a:t>Delegar os detalhes a outros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 Ø</a:t>
            </a:r>
            <a:r>
              <a:rPr lang="pt-BR" sz="900">
                <a:solidFill>
                  <a:srgbClr val="000066"/>
                </a:solidFill>
              </a:rPr>
              <a:t>Ambientes de trabalho descentralizados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Ø</a:t>
            </a:r>
            <a:r>
              <a:rPr lang="pt-BR" sz="900">
                <a:solidFill>
                  <a:srgbClr val="000066"/>
                </a:solidFill>
              </a:rPr>
              <a:t>Liberdade para fazer exceções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Ø</a:t>
            </a:r>
            <a:r>
              <a:rPr lang="pt-BR" sz="900">
                <a:solidFill>
                  <a:srgbClr val="000066"/>
                </a:solidFill>
              </a:rPr>
              <a:t>Cuidar de intangíveis ou conceitos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Reconhecimento por uma aproximação flexível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</a:rPr>
              <a:t>                  para com o trabalho </a:t>
            </a: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</a:rPr>
              <a:t>             </a:t>
            </a:r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Informalidade</a:t>
            </a:r>
          </a:p>
          <a:p>
            <a:pPr defTabSz="762000" eaLnBrk="0" hangingPunct="0">
              <a:buFont typeface="Wingdings" charset="0"/>
              <a:buChar char=" "/>
            </a:pPr>
            <a:endParaRPr lang="pt-BR" sz="900">
              <a:solidFill>
                <a:srgbClr val="000066"/>
              </a:solidFill>
            </a:endParaRPr>
          </a:p>
          <a:p>
            <a:pPr defTabSz="762000" eaLnBrk="0" hangingPunct="0">
              <a:buFont typeface="Wingdings" charset="0"/>
              <a:buChar char=" "/>
            </a:pPr>
            <a:r>
              <a:rPr lang="pt-BR" sz="900">
                <a:solidFill>
                  <a:srgbClr val="000066"/>
                </a:solidFill>
                <a:latin typeface="Wingdings" charset="0"/>
              </a:rPr>
              <a:t> </a:t>
            </a:r>
          </a:p>
        </p:txBody>
      </p:sp>
      <p:sp>
        <p:nvSpPr>
          <p:cNvPr id="287764" name="Rectangle 20"/>
          <p:cNvSpPr>
            <a:spLocks noChangeArrowheads="1"/>
          </p:cNvSpPr>
          <p:nvPr/>
        </p:nvSpPr>
        <p:spPr bwMode="auto">
          <a:xfrm>
            <a:off x="6038850" y="4914900"/>
            <a:ext cx="2516188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Certeza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Ver o produto acabado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Liberdade do risco de errar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Compreensão exata de quais são as regras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Conhecimento específico do trabalho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Tempo para treinar, estudar, pesquisar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Reconhecimento por um trabalho bem feito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Liderança forte que inspire confiança</a:t>
            </a:r>
          </a:p>
          <a:p>
            <a:pPr defTabSz="762000" eaLnBrk="0" hangingPunct="0"/>
            <a:endParaRPr lang="pt-BR" sz="900">
              <a:solidFill>
                <a:srgbClr val="000066"/>
              </a:solidFill>
            </a:endParaRPr>
          </a:p>
        </p:txBody>
      </p:sp>
      <p:sp>
        <p:nvSpPr>
          <p:cNvPr id="287765" name="Rectangle 21"/>
          <p:cNvSpPr>
            <a:spLocks noChangeArrowheads="1"/>
          </p:cNvSpPr>
          <p:nvPr/>
        </p:nvSpPr>
        <p:spPr bwMode="auto">
          <a:xfrm>
            <a:off x="623888" y="3644900"/>
            <a:ext cx="231775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Ø</a:t>
            </a:r>
            <a:r>
              <a:rPr lang="pt-BR" sz="900">
                <a:solidFill>
                  <a:srgbClr val="000066"/>
                </a:solidFill>
              </a:rPr>
              <a:t>Variedade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Mudança de ritmo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Ø</a:t>
            </a:r>
            <a:r>
              <a:rPr lang="pt-BR" sz="900">
                <a:solidFill>
                  <a:srgbClr val="000066"/>
                </a:solidFill>
              </a:rPr>
              <a:t>Liberdade de repetição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Ø</a:t>
            </a:r>
            <a:r>
              <a:rPr lang="pt-BR" sz="900">
                <a:solidFill>
                  <a:srgbClr val="000066"/>
                </a:solidFill>
              </a:rPr>
              <a:t>Liberdade para movimentar-se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Ø</a:t>
            </a:r>
            <a:r>
              <a:rPr lang="pt-BR" sz="900">
                <a:solidFill>
                  <a:srgbClr val="000066"/>
                </a:solidFill>
              </a:rPr>
              <a:t>Liberdade para mudar prioridades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  <a:latin typeface="Wingdings" charset="0"/>
              </a:rPr>
              <a:t>   Ø</a:t>
            </a:r>
            <a:r>
              <a:rPr lang="pt-BR" sz="900">
                <a:solidFill>
                  <a:srgbClr val="000066"/>
                </a:solidFill>
              </a:rPr>
              <a:t>Reconhecimento por sua aptidão </a:t>
            </a:r>
          </a:p>
          <a:p>
            <a:pPr defTabSz="762000" eaLnBrk="0" hangingPunct="0"/>
            <a:r>
              <a:rPr lang="pt-BR" sz="900">
                <a:solidFill>
                  <a:srgbClr val="000066"/>
                </a:solidFill>
              </a:rPr>
              <a:t>             de julgar múltiplas prioridades </a:t>
            </a:r>
          </a:p>
          <a:p>
            <a:pPr defTabSz="762000" eaLnBrk="0" hangingPunct="0"/>
            <a:endParaRPr lang="pt-BR" sz="900">
              <a:solidFill>
                <a:srgbClr val="000066"/>
              </a:solidFill>
            </a:endParaRPr>
          </a:p>
        </p:txBody>
      </p:sp>
      <p:sp>
        <p:nvSpPr>
          <p:cNvPr id="287766" name="Rectangle 22"/>
          <p:cNvSpPr>
            <a:spLocks noChangeArrowheads="1"/>
          </p:cNvSpPr>
          <p:nvPr/>
        </p:nvSpPr>
        <p:spPr bwMode="auto">
          <a:xfrm>
            <a:off x="5557838" y="3621088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D-</a:t>
            </a:r>
          </a:p>
        </p:txBody>
      </p:sp>
      <p:sp>
        <p:nvSpPr>
          <p:cNvPr id="287767" name="Rectangle 23"/>
          <p:cNvSpPr>
            <a:spLocks noChangeArrowheads="1"/>
          </p:cNvSpPr>
          <p:nvPr/>
        </p:nvSpPr>
        <p:spPr bwMode="auto">
          <a:xfrm>
            <a:off x="5111750" y="3375025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C-</a:t>
            </a:r>
          </a:p>
        </p:txBody>
      </p:sp>
      <p:sp>
        <p:nvSpPr>
          <p:cNvPr id="287768" name="Rectangle 24"/>
          <p:cNvSpPr>
            <a:spLocks noChangeArrowheads="1"/>
          </p:cNvSpPr>
          <p:nvPr/>
        </p:nvSpPr>
        <p:spPr bwMode="auto">
          <a:xfrm>
            <a:off x="5111750" y="3122613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B-</a:t>
            </a:r>
          </a:p>
        </p:txBody>
      </p:sp>
      <p:sp>
        <p:nvSpPr>
          <p:cNvPr id="287769" name="Rectangle 25"/>
          <p:cNvSpPr>
            <a:spLocks noChangeArrowheads="1"/>
          </p:cNvSpPr>
          <p:nvPr/>
        </p:nvSpPr>
        <p:spPr bwMode="auto">
          <a:xfrm>
            <a:off x="5557838" y="2900363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A-</a:t>
            </a:r>
          </a:p>
        </p:txBody>
      </p:sp>
      <p:sp>
        <p:nvSpPr>
          <p:cNvPr id="287770" name="WordArt 26"/>
          <p:cNvSpPr>
            <a:spLocks noChangeAspect="1" noChangeArrowheads="1" noChangeShapeType="1" noTextEdit="1"/>
          </p:cNvSpPr>
          <p:nvPr/>
        </p:nvSpPr>
        <p:spPr bwMode="auto">
          <a:xfrm>
            <a:off x="912813" y="38100"/>
            <a:ext cx="10302875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000036"/>
                    </a:gs>
                    <a:gs pos="50000">
                      <a:srgbClr val="000080"/>
                    </a:gs>
                    <a:gs pos="100000">
                      <a:srgbClr val="000036"/>
                    </a:gs>
                  </a:gsLst>
                  <a:lin ang="5400000" scaled="1"/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SUMÁRIO DAS NECESSIDADES MOTIVADORAS</a:t>
            </a:r>
          </a:p>
        </p:txBody>
      </p:sp>
      <p:sp>
        <p:nvSpPr>
          <p:cNvPr id="128028" name="Text Box 28"/>
          <p:cNvSpPr txBox="1">
            <a:spLocks noChangeArrowheads="1"/>
          </p:cNvSpPr>
          <p:nvPr/>
        </p:nvSpPr>
        <p:spPr bwMode="auto">
          <a:xfrm>
            <a:off x="4237038" y="2355850"/>
            <a:ext cx="354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1800">
                <a:cs typeface="Arial" charset="0"/>
              </a:rPr>
              <a:t>Escreva seu nome nas fatias adequadas!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28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Espaço Reservado para Número de Slid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245225"/>
            <a:ext cx="28448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200">
              <a:cs typeface="Arial" charset="0"/>
            </a:endParaRPr>
          </a:p>
        </p:txBody>
      </p:sp>
      <p:sp>
        <p:nvSpPr>
          <p:cNvPr id="319490" name="Text Box 2"/>
          <p:cNvSpPr txBox="1">
            <a:spLocks noChangeArrowheads="1"/>
          </p:cNvSpPr>
          <p:nvPr/>
        </p:nvSpPr>
        <p:spPr bwMode="auto">
          <a:xfrm>
            <a:off x="3251200" y="6484938"/>
            <a:ext cx="52832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>
              <a:cs typeface="Arial" charset="0"/>
            </a:endParaRPr>
          </a:p>
        </p:txBody>
      </p:sp>
      <p:sp>
        <p:nvSpPr>
          <p:cNvPr id="78852" name="Oval 3"/>
          <p:cNvSpPr>
            <a:spLocks noChangeAspect="1" noChangeArrowheads="1"/>
          </p:cNvSpPr>
          <p:nvPr/>
        </p:nvSpPr>
        <p:spPr bwMode="auto">
          <a:xfrm>
            <a:off x="303213" y="420688"/>
            <a:ext cx="11583987" cy="6284912"/>
          </a:xfrm>
          <a:prstGeom prst="ellipse">
            <a:avLst/>
          </a:prstGeom>
          <a:solidFill>
            <a:srgbClr val="FFCC66"/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9492" name="Oval 4" descr="Mármore branco"/>
          <p:cNvSpPr>
            <a:spLocks noChangeArrowheads="1"/>
          </p:cNvSpPr>
          <p:nvPr/>
        </p:nvSpPr>
        <p:spPr bwMode="auto">
          <a:xfrm>
            <a:off x="2844800" y="1820863"/>
            <a:ext cx="6367463" cy="3070225"/>
          </a:xfrm>
          <a:prstGeom prst="ellips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93" name="Oval 5"/>
          <p:cNvSpPr>
            <a:spLocks noChangeArrowheads="1"/>
          </p:cNvSpPr>
          <p:nvPr/>
        </p:nvSpPr>
        <p:spPr bwMode="auto">
          <a:xfrm>
            <a:off x="5046663" y="2838450"/>
            <a:ext cx="1997075" cy="1057275"/>
          </a:xfrm>
          <a:prstGeom prst="ellipse">
            <a:avLst/>
          </a:prstGeom>
          <a:solidFill>
            <a:srgbClr val="00CCFF"/>
          </a:solidFill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9494" name="Line 6"/>
          <p:cNvSpPr>
            <a:spLocks noChangeAspect="1" noChangeShapeType="1"/>
          </p:cNvSpPr>
          <p:nvPr/>
        </p:nvSpPr>
        <p:spPr bwMode="auto">
          <a:xfrm>
            <a:off x="6094413" y="419100"/>
            <a:ext cx="1587" cy="63627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Line 7"/>
          <p:cNvSpPr>
            <a:spLocks noChangeAspect="1" noChangeShapeType="1"/>
          </p:cNvSpPr>
          <p:nvPr/>
        </p:nvSpPr>
        <p:spPr bwMode="auto">
          <a:xfrm flipH="1" flipV="1">
            <a:off x="1625600" y="914400"/>
            <a:ext cx="8824913" cy="48847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 flipV="1">
            <a:off x="811213" y="1028700"/>
            <a:ext cx="9501187" cy="52593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6065838" y="2884488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A+</a:t>
            </a:r>
          </a:p>
        </p:txBody>
      </p:sp>
      <p:sp>
        <p:nvSpPr>
          <p:cNvPr id="319498" name="Rectangle 10"/>
          <p:cNvSpPr>
            <a:spLocks noChangeArrowheads="1"/>
          </p:cNvSpPr>
          <p:nvPr/>
        </p:nvSpPr>
        <p:spPr bwMode="auto">
          <a:xfrm>
            <a:off x="6432550" y="3109913"/>
            <a:ext cx="420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B+</a:t>
            </a:r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6432550" y="3367088"/>
            <a:ext cx="420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C+</a:t>
            </a:r>
          </a:p>
        </p:txBody>
      </p:sp>
      <p:sp>
        <p:nvSpPr>
          <p:cNvPr id="319500" name="Rectangle 12"/>
          <p:cNvSpPr>
            <a:spLocks noChangeArrowheads="1"/>
          </p:cNvSpPr>
          <p:nvPr/>
        </p:nvSpPr>
        <p:spPr bwMode="auto">
          <a:xfrm>
            <a:off x="6065838" y="3616325"/>
            <a:ext cx="420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rgbClr val="FF0033"/>
                </a:solidFill>
              </a:rPr>
              <a:t>D+</a:t>
            </a:r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9123363" y="3581400"/>
            <a:ext cx="2357437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1000" b="1">
                <a:solidFill>
                  <a:srgbClr val="000080"/>
                </a:solidFill>
              </a:rPr>
              <a:t>Utilize ao máximo sua capacidade de trabalhar com tarefas repetitivas que exijam um fluxo consistente de trabalho. Quando exposto a novos sistemas ou tarefas, permita que tenha um conhecimento total destes assuntos.</a:t>
            </a:r>
          </a:p>
        </p:txBody>
      </p:sp>
      <p:sp>
        <p:nvSpPr>
          <p:cNvPr id="319502" name="Rectangle 14"/>
          <p:cNvSpPr>
            <a:spLocks noChangeArrowheads="1"/>
          </p:cNvSpPr>
          <p:nvPr/>
        </p:nvSpPr>
        <p:spPr bwMode="auto">
          <a:xfrm>
            <a:off x="6075363" y="4927600"/>
            <a:ext cx="31702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900" b="1">
                <a:solidFill>
                  <a:srgbClr val="000080"/>
                </a:solidFill>
              </a:rPr>
              <a:t>Dê a ele regras para cada trabalho, tarefas que sejam estruturadas, assim como, o que fazer, quando fazer e como fazer. (Com relação a coisas novas), seja específico no que se refere a resultados finais e sua expectativa. Dê a ele oportunidade de tomar conhecimento sobre as mudanças antes de torná-lo responsável por elas.</a:t>
            </a:r>
          </a:p>
        </p:txBody>
      </p:sp>
      <p:sp>
        <p:nvSpPr>
          <p:cNvPr id="319503" name="Rectangle 15"/>
          <p:cNvSpPr>
            <a:spLocks noChangeArrowheads="1"/>
          </p:cNvSpPr>
          <p:nvPr/>
        </p:nvSpPr>
        <p:spPr bwMode="auto">
          <a:xfrm>
            <a:off x="9042400" y="1828800"/>
            <a:ext cx="21955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1000" b="1">
                <a:solidFill>
                  <a:srgbClr val="000080"/>
                </a:solidFill>
              </a:rPr>
              <a:t>Aproveite as habilidades que possui para persuadir e influenciar a opinião dos outros. Utiliza suas habilidades para desenvolver outras pessoas.</a:t>
            </a:r>
          </a:p>
        </p:txBody>
      </p:sp>
      <p:sp>
        <p:nvSpPr>
          <p:cNvPr id="319504" name="Rectangle 16"/>
          <p:cNvSpPr>
            <a:spLocks noChangeArrowheads="1"/>
          </p:cNvSpPr>
          <p:nvPr/>
        </p:nvSpPr>
        <p:spPr bwMode="auto">
          <a:xfrm>
            <a:off x="6096000" y="762000"/>
            <a:ext cx="28654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1000" b="1">
                <a:solidFill>
                  <a:srgbClr val="000080"/>
                </a:solidFill>
              </a:rPr>
              <a:t>Delegue a ele tarefas que permitem tomar decisões e agir de forma independente; autoridade para iniciar e trabalhar com mudanças e funções desafiantes</a:t>
            </a:r>
          </a:p>
        </p:txBody>
      </p:sp>
      <p:sp>
        <p:nvSpPr>
          <p:cNvPr id="319505" name="Rectangle 17"/>
          <p:cNvSpPr>
            <a:spLocks noChangeArrowheads="1"/>
          </p:cNvSpPr>
          <p:nvPr/>
        </p:nvSpPr>
        <p:spPr bwMode="auto">
          <a:xfrm>
            <a:off x="812800" y="3429000"/>
            <a:ext cx="2154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1000" b="1">
                <a:solidFill>
                  <a:srgbClr val="000080"/>
                </a:solidFill>
              </a:rPr>
              <a:t>Mantenha-o envolvido numa variedade de tarefas para evitar que se aborreça com repetições. Também permita um envolvimento com tarefas onde possa ver o desenvolvimento e os rápidos resultados de seu trabalho.</a:t>
            </a:r>
          </a:p>
        </p:txBody>
      </p:sp>
      <p:sp>
        <p:nvSpPr>
          <p:cNvPr id="319506" name="Rectangle 18"/>
          <p:cNvSpPr>
            <a:spLocks noChangeArrowheads="1"/>
          </p:cNvSpPr>
          <p:nvPr/>
        </p:nvSpPr>
        <p:spPr bwMode="auto">
          <a:xfrm>
            <a:off x="893763" y="1981200"/>
            <a:ext cx="22558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1000" b="1">
                <a:solidFill>
                  <a:srgbClr val="000080"/>
                </a:solidFill>
              </a:rPr>
              <a:t>Delegue a ele tarefas que exijam imaginação e raciocínio organizado. Ele trabalho bem sozinho e com pessoas do grupo com as quais se relaciona bem</a:t>
            </a:r>
          </a:p>
        </p:txBody>
      </p:sp>
      <p:sp>
        <p:nvSpPr>
          <p:cNvPr id="319507" name="Rectangle 19"/>
          <p:cNvSpPr>
            <a:spLocks noChangeArrowheads="1"/>
          </p:cNvSpPr>
          <p:nvPr/>
        </p:nvSpPr>
        <p:spPr bwMode="auto">
          <a:xfrm>
            <a:off x="3027363" y="838200"/>
            <a:ext cx="29670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algn="ctr" defTabSz="762000" eaLnBrk="0" hangingPunct="0"/>
            <a:r>
              <a:rPr lang="pt-BR" sz="1000" b="1">
                <a:solidFill>
                  <a:srgbClr val="000080"/>
                </a:solidFill>
              </a:rPr>
              <a:t>Permita que ele peça conselhos, sugestões e aprovações. Crie uma política de abertura relacionada à cooperação e trabalho em equipe. Dê a ele orientações seguras.</a:t>
            </a:r>
          </a:p>
        </p:txBody>
      </p:sp>
      <p:sp>
        <p:nvSpPr>
          <p:cNvPr id="319508" name="Rectangle 20"/>
          <p:cNvSpPr>
            <a:spLocks noChangeArrowheads="1"/>
          </p:cNvSpPr>
          <p:nvPr/>
        </p:nvSpPr>
        <p:spPr bwMode="auto">
          <a:xfrm>
            <a:off x="3048000" y="4876800"/>
            <a:ext cx="306863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r>
              <a:rPr lang="pt-BR" sz="900" b="1">
                <a:solidFill>
                  <a:srgbClr val="000080"/>
                </a:solidFill>
              </a:rPr>
              <a:t>   Aproveite a habilidade que   possui para trabalhar sozinho em áreas  </a:t>
            </a:r>
          </a:p>
          <a:p>
            <a:pPr defTabSz="762000" eaLnBrk="0" hangingPunct="0"/>
            <a:r>
              <a:rPr lang="pt-BR" sz="900" b="1">
                <a:solidFill>
                  <a:srgbClr val="000080"/>
                </a:solidFill>
              </a:rPr>
              <a:t>onde não tenha muita estrutura. </a:t>
            </a:r>
          </a:p>
          <a:p>
            <a:pPr defTabSz="762000" eaLnBrk="0" hangingPunct="0"/>
            <a:r>
              <a:rPr lang="pt-BR" sz="900" b="1">
                <a:solidFill>
                  <a:srgbClr val="000080"/>
                </a:solidFill>
              </a:rPr>
              <a:t>Tenha em mente que ele é casual com relação a seguimento e detalhes. Se o trabalho   assim exigir isto pode ser conseguido através de estrutura,  demandando  mais atenção a estas áreas. Um acompanhamento de sua parte é essencial para mostrar seu </a:t>
            </a:r>
          </a:p>
          <a:p>
            <a:pPr defTabSz="762000" eaLnBrk="0" hangingPunct="0"/>
            <a:r>
              <a:rPr lang="pt-BR" sz="900" b="1">
                <a:solidFill>
                  <a:srgbClr val="000080"/>
                </a:solidFill>
              </a:rPr>
              <a:t>          comprometimento com os </a:t>
            </a:r>
          </a:p>
          <a:p>
            <a:pPr defTabSz="762000" eaLnBrk="0" hangingPunct="0"/>
            <a:r>
              <a:rPr lang="pt-BR" sz="900" b="1">
                <a:solidFill>
                  <a:srgbClr val="000080"/>
                </a:solidFill>
              </a:rPr>
              <a:t>                               detalhes</a:t>
            </a:r>
          </a:p>
        </p:txBody>
      </p:sp>
      <p:sp>
        <p:nvSpPr>
          <p:cNvPr id="319509" name="Rectangle 21"/>
          <p:cNvSpPr>
            <a:spLocks noChangeArrowheads="1"/>
          </p:cNvSpPr>
          <p:nvPr/>
        </p:nvSpPr>
        <p:spPr bwMode="auto">
          <a:xfrm>
            <a:off x="5557838" y="3616325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D-</a:t>
            </a:r>
          </a:p>
        </p:txBody>
      </p:sp>
      <p:sp>
        <p:nvSpPr>
          <p:cNvPr id="319510" name="Rectangle 22"/>
          <p:cNvSpPr>
            <a:spLocks noChangeArrowheads="1"/>
          </p:cNvSpPr>
          <p:nvPr/>
        </p:nvSpPr>
        <p:spPr bwMode="auto">
          <a:xfrm>
            <a:off x="5111750" y="3367088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C-</a:t>
            </a:r>
          </a:p>
        </p:txBody>
      </p:sp>
      <p:sp>
        <p:nvSpPr>
          <p:cNvPr id="319511" name="Rectangle 23"/>
          <p:cNvSpPr>
            <a:spLocks noChangeArrowheads="1"/>
          </p:cNvSpPr>
          <p:nvPr/>
        </p:nvSpPr>
        <p:spPr bwMode="auto">
          <a:xfrm>
            <a:off x="5111750" y="3109913"/>
            <a:ext cx="377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B-</a:t>
            </a:r>
          </a:p>
        </p:txBody>
      </p:sp>
      <p:sp>
        <p:nvSpPr>
          <p:cNvPr id="319512" name="Rectangle 24"/>
          <p:cNvSpPr>
            <a:spLocks noChangeArrowheads="1"/>
          </p:cNvSpPr>
          <p:nvPr/>
        </p:nvSpPr>
        <p:spPr bwMode="auto">
          <a:xfrm>
            <a:off x="5557838" y="2884488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pt-BR" sz="1400" b="1">
                <a:solidFill>
                  <a:schemeClr val="bg1"/>
                </a:solidFill>
              </a:rPr>
              <a:t>A-</a:t>
            </a:r>
          </a:p>
        </p:txBody>
      </p:sp>
      <p:sp>
        <p:nvSpPr>
          <p:cNvPr id="319513" name="Rectangle 25"/>
          <p:cNvSpPr>
            <a:spLocks noChangeArrowheads="1"/>
          </p:cNvSpPr>
          <p:nvPr/>
        </p:nvSpPr>
        <p:spPr bwMode="auto">
          <a:xfrm>
            <a:off x="3128963" y="3473450"/>
            <a:ext cx="22558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endParaRPr lang="en-US" sz="1000"/>
          </a:p>
        </p:txBody>
      </p:sp>
      <p:sp>
        <p:nvSpPr>
          <p:cNvPr id="319514" name="Rectangle 26"/>
          <p:cNvSpPr>
            <a:spLocks noChangeArrowheads="1"/>
          </p:cNvSpPr>
          <p:nvPr/>
        </p:nvSpPr>
        <p:spPr bwMode="auto">
          <a:xfrm>
            <a:off x="5973763" y="4092575"/>
            <a:ext cx="16462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 defTabSz="762000" eaLnBrk="0" hangingPunct="0"/>
            <a:endParaRPr lang="en-US" sz="1000"/>
          </a:p>
        </p:txBody>
      </p:sp>
      <p:sp>
        <p:nvSpPr>
          <p:cNvPr id="319515" name="Line 27"/>
          <p:cNvSpPr>
            <a:spLocks noChangeAspect="1" noChangeShapeType="1"/>
          </p:cNvSpPr>
          <p:nvPr/>
        </p:nvSpPr>
        <p:spPr bwMode="auto">
          <a:xfrm flipH="1">
            <a:off x="198438" y="3384550"/>
            <a:ext cx="11861800" cy="158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9516" name="WordArt 28"/>
          <p:cNvSpPr>
            <a:spLocks noChangeAspect="1" noChangeArrowheads="1" noChangeShapeType="1" noTextEdit="1"/>
          </p:cNvSpPr>
          <p:nvPr/>
        </p:nvSpPr>
        <p:spPr bwMode="auto">
          <a:xfrm>
            <a:off x="709613" y="20638"/>
            <a:ext cx="10668000" cy="342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000080"/>
                </a:soli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  <a:ea typeface="Impact"/>
                <a:cs typeface="Impact"/>
              </a:rPr>
              <a:t>SUMÁRIO DAS ESTRATÉGIAS GERENCIAIS</a:t>
            </a:r>
          </a:p>
        </p:txBody>
      </p:sp>
      <p:sp>
        <p:nvSpPr>
          <p:cNvPr id="148510" name="Text Box 30"/>
          <p:cNvSpPr txBox="1">
            <a:spLocks noChangeArrowheads="1"/>
          </p:cNvSpPr>
          <p:nvPr/>
        </p:nvSpPr>
        <p:spPr bwMode="auto">
          <a:xfrm>
            <a:off x="4183063" y="1917700"/>
            <a:ext cx="3544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2000">
                <a:cs typeface="Arial" charset="0"/>
              </a:rPr>
              <a:t>Escreva seu nome nas fatias adequadas!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10" grpId="0" autoUpdateAnimBg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presentação de Produtos" id="{3264369F-C12E-4415-BD00-396D15110CAA}" vid="{845828A6-CA5F-49E9-AA67-39F926D2C7E3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Produtos</Template>
  <TotalTime>1336</TotalTime>
  <Words>1720</Words>
  <Application>Microsoft Macintosh PowerPoint</Application>
  <PresentationFormat>Custom</PresentationFormat>
  <Paragraphs>412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andre.raulino</dc:creator>
  <cp:lastModifiedBy>Eliane Ramos</cp:lastModifiedBy>
  <cp:revision>160</cp:revision>
  <cp:lastPrinted>2014-02-19T17:41:46Z</cp:lastPrinted>
  <dcterms:created xsi:type="dcterms:W3CDTF">2014-03-21T13:40:29Z</dcterms:created>
  <dcterms:modified xsi:type="dcterms:W3CDTF">2016-05-17T11:38:40Z</dcterms:modified>
</cp:coreProperties>
</file>